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1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6"/>
  </p:notesMasterIdLst>
  <p:sldIdLst>
    <p:sldId id="276" r:id="rId2"/>
    <p:sldId id="257" r:id="rId3"/>
    <p:sldId id="321" r:id="rId4"/>
    <p:sldId id="332" r:id="rId5"/>
    <p:sldId id="261" r:id="rId6"/>
    <p:sldId id="269" r:id="rId7"/>
    <p:sldId id="333" r:id="rId8"/>
    <p:sldId id="271" r:id="rId9"/>
    <p:sldId id="278" r:id="rId10"/>
    <p:sldId id="285" r:id="rId11"/>
    <p:sldId id="279" r:id="rId12"/>
    <p:sldId id="280" r:id="rId13"/>
    <p:sldId id="281" r:id="rId14"/>
    <p:sldId id="282" r:id="rId15"/>
    <p:sldId id="326" r:id="rId16"/>
    <p:sldId id="327" r:id="rId17"/>
    <p:sldId id="328" r:id="rId18"/>
    <p:sldId id="334" r:id="rId19"/>
    <p:sldId id="335" r:id="rId20"/>
    <p:sldId id="336" r:id="rId21"/>
    <p:sldId id="337" r:id="rId22"/>
    <p:sldId id="338" r:id="rId23"/>
    <p:sldId id="290" r:id="rId24"/>
    <p:sldId id="325" r:id="rId25"/>
    <p:sldId id="320" r:id="rId26"/>
    <p:sldId id="331" r:id="rId27"/>
    <p:sldId id="293" r:id="rId28"/>
    <p:sldId id="294" r:id="rId29"/>
    <p:sldId id="323" r:id="rId30"/>
    <p:sldId id="292" r:id="rId31"/>
    <p:sldId id="296" r:id="rId32"/>
    <p:sldId id="297" r:id="rId33"/>
    <p:sldId id="298" r:id="rId34"/>
    <p:sldId id="259" r:id="rId3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339933"/>
    <a:srgbClr val="0000FF"/>
    <a:srgbClr val="008000"/>
    <a:srgbClr val="00CC00"/>
    <a:srgbClr val="33CC33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2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A1BCDB-77B3-4042-A9BA-ED1A70B7B27E}" type="datetimeFigureOut">
              <a:rPr lang="cs-CZ" smtClean="0"/>
              <a:pPr/>
              <a:t>14.11.2017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58F32F-16A0-45A2-B9D0-CF9E15C9D84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6312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8F32F-16A0-45A2-B9D0-CF9E15C9D841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0872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8F32F-16A0-45A2-B9D0-CF9E15C9D841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9481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8F32F-16A0-45A2-B9D0-CF9E15C9D841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9147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8F32F-16A0-45A2-B9D0-CF9E15C9D841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00821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8F32F-16A0-45A2-B9D0-CF9E15C9D841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41674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8F32F-16A0-45A2-B9D0-CF9E15C9D841}" type="slidenum">
              <a:rPr lang="cs-CZ" smtClean="0"/>
              <a:pPr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9758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14.11.2017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14.11.2017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14.11.2017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14.11.2017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14.11.2017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14.11.2017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14.11.2017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14.11.2017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14.11.2017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14.11.2017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ECEA-F6A9-4994-AA6E-5DA400E086DC}" type="datetimeFigureOut">
              <a:rPr lang="cs-CZ" smtClean="0"/>
              <a:pPr/>
              <a:t>14.11.2017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DECEA-F6A9-4994-AA6E-5DA400E086DC}" type="datetimeFigureOut">
              <a:rPr lang="cs-CZ" smtClean="0"/>
              <a:pPr/>
              <a:t>14.11.2017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F1097-7812-42B7-B597-D0D66857387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image" Target="../media/image1.jpeg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21" Type="http://schemas.openxmlformats.org/officeDocument/2006/relationships/image" Target="../media/image1.jpe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18" Type="http://schemas.openxmlformats.org/officeDocument/2006/relationships/image" Target="../media/image1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17" Type="http://schemas.openxmlformats.org/officeDocument/2006/relationships/image" Target="../media/image17.jpg"/><Relationship Id="rId2" Type="http://schemas.openxmlformats.org/officeDocument/2006/relationships/image" Target="../media/image2.jpg"/><Relationship Id="rId16" Type="http://schemas.openxmlformats.org/officeDocument/2006/relationships/image" Target="../media/image16.jpg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5" Type="http://schemas.openxmlformats.org/officeDocument/2006/relationships/image" Target="../media/image15.jpg"/><Relationship Id="rId10" Type="http://schemas.openxmlformats.org/officeDocument/2006/relationships/image" Target="../media/image10.jpg"/><Relationship Id="rId19" Type="http://schemas.openxmlformats.org/officeDocument/2006/relationships/image" Target="../media/image19.pn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18" Type="http://schemas.openxmlformats.org/officeDocument/2006/relationships/image" Target="../media/image1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17" Type="http://schemas.openxmlformats.org/officeDocument/2006/relationships/image" Target="../media/image17.jpg"/><Relationship Id="rId2" Type="http://schemas.openxmlformats.org/officeDocument/2006/relationships/image" Target="../media/image2.jpg"/><Relationship Id="rId16" Type="http://schemas.openxmlformats.org/officeDocument/2006/relationships/image" Target="../media/image16.jpg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5" Type="http://schemas.openxmlformats.org/officeDocument/2006/relationships/image" Target="../media/image15.jpg"/><Relationship Id="rId10" Type="http://schemas.openxmlformats.org/officeDocument/2006/relationships/image" Target="../media/image10.jpg"/><Relationship Id="rId19" Type="http://schemas.openxmlformats.org/officeDocument/2006/relationships/image" Target="../media/image19.pn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18" Type="http://schemas.openxmlformats.org/officeDocument/2006/relationships/image" Target="../media/image1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17" Type="http://schemas.openxmlformats.org/officeDocument/2006/relationships/image" Target="../media/image17.jpg"/><Relationship Id="rId2" Type="http://schemas.openxmlformats.org/officeDocument/2006/relationships/image" Target="../media/image2.jpg"/><Relationship Id="rId16" Type="http://schemas.openxmlformats.org/officeDocument/2006/relationships/image" Target="../media/image16.jpg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5" Type="http://schemas.openxmlformats.org/officeDocument/2006/relationships/image" Target="../media/image15.jpg"/><Relationship Id="rId10" Type="http://schemas.openxmlformats.org/officeDocument/2006/relationships/image" Target="../media/image10.jpg"/><Relationship Id="rId19" Type="http://schemas.openxmlformats.org/officeDocument/2006/relationships/image" Target="../media/image19.pn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18" Type="http://schemas.openxmlformats.org/officeDocument/2006/relationships/image" Target="../media/image1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17" Type="http://schemas.openxmlformats.org/officeDocument/2006/relationships/image" Target="../media/image17.jpg"/><Relationship Id="rId2" Type="http://schemas.openxmlformats.org/officeDocument/2006/relationships/image" Target="../media/image2.jpg"/><Relationship Id="rId16" Type="http://schemas.openxmlformats.org/officeDocument/2006/relationships/image" Target="../media/image16.jpg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5" Type="http://schemas.openxmlformats.org/officeDocument/2006/relationships/image" Target="../media/image15.jpg"/><Relationship Id="rId10" Type="http://schemas.openxmlformats.org/officeDocument/2006/relationships/image" Target="../media/image10.jpg"/><Relationship Id="rId19" Type="http://schemas.openxmlformats.org/officeDocument/2006/relationships/image" Target="../media/image19.pn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21" Type="http://schemas.openxmlformats.org/officeDocument/2006/relationships/image" Target="../media/image1.jpe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21" Type="http://schemas.openxmlformats.org/officeDocument/2006/relationships/image" Target="../media/image1.jpe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21" Type="http://schemas.openxmlformats.org/officeDocument/2006/relationships/image" Target="../media/image1.jpe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image" Target="../media/image1.jpeg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image" Target="../media/image1.jpeg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18" Type="http://schemas.openxmlformats.org/officeDocument/2006/relationships/image" Target="../media/image1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17" Type="http://schemas.openxmlformats.org/officeDocument/2006/relationships/image" Target="../media/image17.jpg"/><Relationship Id="rId2" Type="http://schemas.openxmlformats.org/officeDocument/2006/relationships/image" Target="../media/image2.jpg"/><Relationship Id="rId16" Type="http://schemas.openxmlformats.org/officeDocument/2006/relationships/image" Target="../media/image16.jpg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5" Type="http://schemas.openxmlformats.org/officeDocument/2006/relationships/image" Target="../media/image15.jpg"/><Relationship Id="rId10" Type="http://schemas.openxmlformats.org/officeDocument/2006/relationships/image" Target="../media/image10.jpg"/><Relationship Id="rId19" Type="http://schemas.openxmlformats.org/officeDocument/2006/relationships/image" Target="../media/image19.pn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image" Target="../media/image1.jpeg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image" Target="../media/image1.jpeg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image" Target="../media/image1.jpeg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13" Type="http://schemas.openxmlformats.org/officeDocument/2006/relationships/image" Target="../media/image9.jpg"/><Relationship Id="rId18" Type="http://schemas.openxmlformats.org/officeDocument/2006/relationships/image" Target="../media/image14.jpg"/><Relationship Id="rId3" Type="http://schemas.openxmlformats.org/officeDocument/2006/relationships/hyperlink" Target="https://www.esfcr.cz/formulare-a-pokyny-potrebne-v-ramci-pripravy-zadosti-o-podporu-opz" TargetMode="External"/><Relationship Id="rId21" Type="http://schemas.openxmlformats.org/officeDocument/2006/relationships/image" Target="../media/image17.jpg"/><Relationship Id="rId7" Type="http://schemas.openxmlformats.org/officeDocument/2006/relationships/image" Target="../media/image3.png"/><Relationship Id="rId12" Type="http://schemas.openxmlformats.org/officeDocument/2006/relationships/image" Target="../media/image8.jpg"/><Relationship Id="rId17" Type="http://schemas.openxmlformats.org/officeDocument/2006/relationships/image" Target="../media/image13.jpg"/><Relationship Id="rId2" Type="http://schemas.openxmlformats.org/officeDocument/2006/relationships/hyperlink" Target="https://mseu.mssf.cz/" TargetMode="External"/><Relationship Id="rId16" Type="http://schemas.openxmlformats.org/officeDocument/2006/relationships/image" Target="../media/image12.jpg"/><Relationship Id="rId20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11" Type="http://schemas.openxmlformats.org/officeDocument/2006/relationships/image" Target="../media/image7.jpg"/><Relationship Id="rId5" Type="http://schemas.openxmlformats.org/officeDocument/2006/relationships/image" Target="../media/image1.jpeg"/><Relationship Id="rId15" Type="http://schemas.openxmlformats.org/officeDocument/2006/relationships/image" Target="../media/image11.jpg"/><Relationship Id="rId23" Type="http://schemas.openxmlformats.org/officeDocument/2006/relationships/image" Target="../media/image19.png"/><Relationship Id="rId10" Type="http://schemas.openxmlformats.org/officeDocument/2006/relationships/image" Target="../media/image6.jpg"/><Relationship Id="rId19" Type="http://schemas.openxmlformats.org/officeDocument/2006/relationships/image" Target="../media/image15.jpg"/><Relationship Id="rId4" Type="http://schemas.openxmlformats.org/officeDocument/2006/relationships/hyperlink" Target="http://dotaceeu.cz/cs/Jak-na-projekt/Elektronicka-zadost/Edukacni-videa" TargetMode="External"/><Relationship Id="rId9" Type="http://schemas.openxmlformats.org/officeDocument/2006/relationships/image" Target="../media/image5.jpg"/><Relationship Id="rId14" Type="http://schemas.openxmlformats.org/officeDocument/2006/relationships/image" Target="../media/image10.jpg"/><Relationship Id="rId22" Type="http://schemas.openxmlformats.org/officeDocument/2006/relationships/image" Target="../media/image18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jpg"/><Relationship Id="rId18" Type="http://schemas.openxmlformats.org/officeDocument/2006/relationships/image" Target="../media/image16.jpg"/><Relationship Id="rId3" Type="http://schemas.openxmlformats.org/officeDocument/2006/relationships/image" Target="../media/image1.jpeg"/><Relationship Id="rId21" Type="http://schemas.openxmlformats.org/officeDocument/2006/relationships/image" Target="../media/image19.png"/><Relationship Id="rId7" Type="http://schemas.openxmlformats.org/officeDocument/2006/relationships/image" Target="../media/image5.jpg"/><Relationship Id="rId12" Type="http://schemas.openxmlformats.org/officeDocument/2006/relationships/image" Target="../media/image10.jpg"/><Relationship Id="rId17" Type="http://schemas.openxmlformats.org/officeDocument/2006/relationships/image" Target="../media/image15.jpg"/><Relationship Id="rId2" Type="http://schemas.openxmlformats.org/officeDocument/2006/relationships/image" Target="../media/image20.png"/><Relationship Id="rId16" Type="http://schemas.openxmlformats.org/officeDocument/2006/relationships/image" Target="../media/image14.jpg"/><Relationship Id="rId20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png"/><Relationship Id="rId15" Type="http://schemas.openxmlformats.org/officeDocument/2006/relationships/image" Target="../media/image13.jpg"/><Relationship Id="rId10" Type="http://schemas.openxmlformats.org/officeDocument/2006/relationships/image" Target="../media/image8.jpg"/><Relationship Id="rId19" Type="http://schemas.openxmlformats.org/officeDocument/2006/relationships/image" Target="../media/image17.jpg"/><Relationship Id="rId4" Type="http://schemas.openxmlformats.org/officeDocument/2006/relationships/image" Target="../media/image2.jpg"/><Relationship Id="rId9" Type="http://schemas.openxmlformats.org/officeDocument/2006/relationships/image" Target="../media/image7.jpg"/><Relationship Id="rId14" Type="http://schemas.openxmlformats.org/officeDocument/2006/relationships/image" Target="../media/image12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13" Type="http://schemas.openxmlformats.org/officeDocument/2006/relationships/image" Target="../media/image10.jpg"/><Relationship Id="rId18" Type="http://schemas.openxmlformats.org/officeDocument/2006/relationships/image" Target="../media/image15.jpg"/><Relationship Id="rId3" Type="http://schemas.openxmlformats.org/officeDocument/2006/relationships/image" Target="../media/image22.png"/><Relationship Id="rId21" Type="http://schemas.openxmlformats.org/officeDocument/2006/relationships/image" Target="../media/image18.jpg"/><Relationship Id="rId7" Type="http://schemas.openxmlformats.org/officeDocument/2006/relationships/image" Target="../media/image4.jpg"/><Relationship Id="rId12" Type="http://schemas.openxmlformats.org/officeDocument/2006/relationships/image" Target="../media/image9.jpg"/><Relationship Id="rId17" Type="http://schemas.openxmlformats.org/officeDocument/2006/relationships/image" Target="../media/image14.jpg"/><Relationship Id="rId2" Type="http://schemas.openxmlformats.org/officeDocument/2006/relationships/image" Target="../media/image21.png"/><Relationship Id="rId16" Type="http://schemas.openxmlformats.org/officeDocument/2006/relationships/image" Target="../media/image13.jpg"/><Relationship Id="rId20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8.jpg"/><Relationship Id="rId5" Type="http://schemas.openxmlformats.org/officeDocument/2006/relationships/image" Target="../media/image2.jpg"/><Relationship Id="rId15" Type="http://schemas.openxmlformats.org/officeDocument/2006/relationships/image" Target="../media/image12.jpg"/><Relationship Id="rId10" Type="http://schemas.openxmlformats.org/officeDocument/2006/relationships/image" Target="../media/image7.jpg"/><Relationship Id="rId19" Type="http://schemas.openxmlformats.org/officeDocument/2006/relationships/image" Target="../media/image16.jpg"/><Relationship Id="rId4" Type="http://schemas.openxmlformats.org/officeDocument/2006/relationships/image" Target="../media/image1.jpeg"/><Relationship Id="rId9" Type="http://schemas.openxmlformats.org/officeDocument/2006/relationships/image" Target="../media/image6.jpg"/><Relationship Id="rId14" Type="http://schemas.openxmlformats.org/officeDocument/2006/relationships/image" Target="../media/image11.jpg"/><Relationship Id="rId22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jpg"/><Relationship Id="rId18" Type="http://schemas.openxmlformats.org/officeDocument/2006/relationships/image" Target="../media/image16.jpg"/><Relationship Id="rId3" Type="http://schemas.openxmlformats.org/officeDocument/2006/relationships/image" Target="../media/image24.png"/><Relationship Id="rId21" Type="http://schemas.openxmlformats.org/officeDocument/2006/relationships/image" Target="../media/image19.png"/><Relationship Id="rId7" Type="http://schemas.openxmlformats.org/officeDocument/2006/relationships/image" Target="../media/image5.jpg"/><Relationship Id="rId12" Type="http://schemas.openxmlformats.org/officeDocument/2006/relationships/image" Target="../media/image10.jpg"/><Relationship Id="rId17" Type="http://schemas.openxmlformats.org/officeDocument/2006/relationships/image" Target="../media/image15.jpg"/><Relationship Id="rId2" Type="http://schemas.openxmlformats.org/officeDocument/2006/relationships/image" Target="../media/image23.png"/><Relationship Id="rId16" Type="http://schemas.openxmlformats.org/officeDocument/2006/relationships/image" Target="../media/image14.jpg"/><Relationship Id="rId20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png"/><Relationship Id="rId15" Type="http://schemas.openxmlformats.org/officeDocument/2006/relationships/image" Target="../media/image13.jpg"/><Relationship Id="rId10" Type="http://schemas.openxmlformats.org/officeDocument/2006/relationships/image" Target="../media/image8.jpg"/><Relationship Id="rId19" Type="http://schemas.openxmlformats.org/officeDocument/2006/relationships/image" Target="../media/image17.jpg"/><Relationship Id="rId4" Type="http://schemas.openxmlformats.org/officeDocument/2006/relationships/image" Target="../media/image2.jpg"/><Relationship Id="rId9" Type="http://schemas.openxmlformats.org/officeDocument/2006/relationships/image" Target="../media/image7.jpg"/><Relationship Id="rId14" Type="http://schemas.openxmlformats.org/officeDocument/2006/relationships/image" Target="../media/image12.jpg"/><Relationship Id="rId22" Type="http://schemas.openxmlformats.org/officeDocument/2006/relationships/image" Target="../media/image1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13" Type="http://schemas.openxmlformats.org/officeDocument/2006/relationships/image" Target="../media/image9.jpg"/><Relationship Id="rId18" Type="http://schemas.openxmlformats.org/officeDocument/2006/relationships/image" Target="../media/image14.jpg"/><Relationship Id="rId3" Type="http://schemas.openxmlformats.org/officeDocument/2006/relationships/image" Target="../media/image25.png"/><Relationship Id="rId21" Type="http://schemas.openxmlformats.org/officeDocument/2006/relationships/image" Target="../media/image17.jpg"/><Relationship Id="rId7" Type="http://schemas.openxmlformats.org/officeDocument/2006/relationships/image" Target="../media/image3.png"/><Relationship Id="rId12" Type="http://schemas.openxmlformats.org/officeDocument/2006/relationships/image" Target="../media/image8.jpg"/><Relationship Id="rId17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2.jpg"/><Relationship Id="rId20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11" Type="http://schemas.openxmlformats.org/officeDocument/2006/relationships/image" Target="../media/image7.jpg"/><Relationship Id="rId5" Type="http://schemas.openxmlformats.org/officeDocument/2006/relationships/image" Target="../media/image1.jpeg"/><Relationship Id="rId15" Type="http://schemas.openxmlformats.org/officeDocument/2006/relationships/image" Target="../media/image11.jpg"/><Relationship Id="rId23" Type="http://schemas.openxmlformats.org/officeDocument/2006/relationships/image" Target="../media/image19.png"/><Relationship Id="rId10" Type="http://schemas.openxmlformats.org/officeDocument/2006/relationships/image" Target="../media/image6.jpg"/><Relationship Id="rId19" Type="http://schemas.openxmlformats.org/officeDocument/2006/relationships/image" Target="../media/image15.jpg"/><Relationship Id="rId4" Type="http://schemas.openxmlformats.org/officeDocument/2006/relationships/image" Target="../media/image26.png"/><Relationship Id="rId9" Type="http://schemas.openxmlformats.org/officeDocument/2006/relationships/image" Target="../media/image5.jpg"/><Relationship Id="rId14" Type="http://schemas.openxmlformats.org/officeDocument/2006/relationships/image" Target="../media/image10.jpg"/><Relationship Id="rId22" Type="http://schemas.openxmlformats.org/officeDocument/2006/relationships/image" Target="../media/image18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jpg"/><Relationship Id="rId18" Type="http://schemas.openxmlformats.org/officeDocument/2006/relationships/image" Target="../media/image16.jpg"/><Relationship Id="rId3" Type="http://schemas.openxmlformats.org/officeDocument/2006/relationships/image" Target="../media/image1.jpeg"/><Relationship Id="rId21" Type="http://schemas.openxmlformats.org/officeDocument/2006/relationships/image" Target="../media/image19.png"/><Relationship Id="rId7" Type="http://schemas.openxmlformats.org/officeDocument/2006/relationships/image" Target="../media/image5.jpg"/><Relationship Id="rId12" Type="http://schemas.openxmlformats.org/officeDocument/2006/relationships/image" Target="../media/image10.jpg"/><Relationship Id="rId17" Type="http://schemas.openxmlformats.org/officeDocument/2006/relationships/image" Target="../media/image15.jpg"/><Relationship Id="rId2" Type="http://schemas.openxmlformats.org/officeDocument/2006/relationships/image" Target="../media/image27.png"/><Relationship Id="rId16" Type="http://schemas.openxmlformats.org/officeDocument/2006/relationships/image" Target="../media/image14.jpg"/><Relationship Id="rId20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png"/><Relationship Id="rId15" Type="http://schemas.openxmlformats.org/officeDocument/2006/relationships/image" Target="../media/image13.jpg"/><Relationship Id="rId10" Type="http://schemas.openxmlformats.org/officeDocument/2006/relationships/image" Target="../media/image8.jpg"/><Relationship Id="rId19" Type="http://schemas.openxmlformats.org/officeDocument/2006/relationships/image" Target="../media/image17.jpg"/><Relationship Id="rId4" Type="http://schemas.openxmlformats.org/officeDocument/2006/relationships/image" Target="../media/image2.jpg"/><Relationship Id="rId9" Type="http://schemas.openxmlformats.org/officeDocument/2006/relationships/image" Target="../media/image7.jpg"/><Relationship Id="rId14" Type="http://schemas.openxmlformats.org/officeDocument/2006/relationships/image" Target="../media/image12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jpg"/><Relationship Id="rId18" Type="http://schemas.openxmlformats.org/officeDocument/2006/relationships/image" Target="../media/image16.jpg"/><Relationship Id="rId3" Type="http://schemas.openxmlformats.org/officeDocument/2006/relationships/image" Target="../media/image1.jpeg"/><Relationship Id="rId21" Type="http://schemas.openxmlformats.org/officeDocument/2006/relationships/image" Target="../media/image19.png"/><Relationship Id="rId7" Type="http://schemas.openxmlformats.org/officeDocument/2006/relationships/image" Target="../media/image5.jpg"/><Relationship Id="rId12" Type="http://schemas.openxmlformats.org/officeDocument/2006/relationships/image" Target="../media/image10.jpg"/><Relationship Id="rId17" Type="http://schemas.openxmlformats.org/officeDocument/2006/relationships/image" Target="../media/image15.jpg"/><Relationship Id="rId2" Type="http://schemas.openxmlformats.org/officeDocument/2006/relationships/image" Target="../media/image28.png"/><Relationship Id="rId16" Type="http://schemas.openxmlformats.org/officeDocument/2006/relationships/image" Target="../media/image14.jpg"/><Relationship Id="rId20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png"/><Relationship Id="rId15" Type="http://schemas.openxmlformats.org/officeDocument/2006/relationships/image" Target="../media/image13.jpg"/><Relationship Id="rId10" Type="http://schemas.openxmlformats.org/officeDocument/2006/relationships/image" Target="../media/image8.jpg"/><Relationship Id="rId19" Type="http://schemas.openxmlformats.org/officeDocument/2006/relationships/image" Target="../media/image17.jpg"/><Relationship Id="rId4" Type="http://schemas.openxmlformats.org/officeDocument/2006/relationships/image" Target="../media/image2.jpg"/><Relationship Id="rId9" Type="http://schemas.openxmlformats.org/officeDocument/2006/relationships/image" Target="../media/image7.jpg"/><Relationship Id="rId1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image" Target="../media/image1.jpeg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image" Target="../media/image1.jpeg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18" Type="http://schemas.openxmlformats.org/officeDocument/2006/relationships/image" Target="../media/image1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17" Type="http://schemas.openxmlformats.org/officeDocument/2006/relationships/image" Target="../media/image17.jpg"/><Relationship Id="rId2" Type="http://schemas.openxmlformats.org/officeDocument/2006/relationships/image" Target="../media/image2.jpg"/><Relationship Id="rId16" Type="http://schemas.openxmlformats.org/officeDocument/2006/relationships/image" Target="../media/image16.jpg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5" Type="http://schemas.openxmlformats.org/officeDocument/2006/relationships/image" Target="../media/image15.jpg"/><Relationship Id="rId10" Type="http://schemas.openxmlformats.org/officeDocument/2006/relationships/image" Target="../media/image10.jpg"/><Relationship Id="rId19" Type="http://schemas.openxmlformats.org/officeDocument/2006/relationships/image" Target="../media/image19.pn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jp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18" Type="http://schemas.openxmlformats.org/officeDocument/2006/relationships/image" Target="../media/image1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17" Type="http://schemas.openxmlformats.org/officeDocument/2006/relationships/image" Target="../media/image17.jpg"/><Relationship Id="rId2" Type="http://schemas.openxmlformats.org/officeDocument/2006/relationships/image" Target="../media/image2.jpg"/><Relationship Id="rId16" Type="http://schemas.openxmlformats.org/officeDocument/2006/relationships/image" Target="../media/image16.jpg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5" Type="http://schemas.openxmlformats.org/officeDocument/2006/relationships/image" Target="../media/image15.jpg"/><Relationship Id="rId10" Type="http://schemas.openxmlformats.org/officeDocument/2006/relationships/image" Target="../media/image10.jpg"/><Relationship Id="rId19" Type="http://schemas.openxmlformats.org/officeDocument/2006/relationships/image" Target="../media/image19.pn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jp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image" Target="../media/image1.jpeg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image" Target="../media/image1.jpeg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18" Type="http://schemas.openxmlformats.org/officeDocument/2006/relationships/image" Target="../media/image1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17" Type="http://schemas.openxmlformats.org/officeDocument/2006/relationships/image" Target="../media/image17.jpg"/><Relationship Id="rId2" Type="http://schemas.openxmlformats.org/officeDocument/2006/relationships/image" Target="../media/image2.jpg"/><Relationship Id="rId16" Type="http://schemas.openxmlformats.org/officeDocument/2006/relationships/image" Target="../media/image16.jpg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5" Type="http://schemas.openxmlformats.org/officeDocument/2006/relationships/image" Target="../media/image15.jpg"/><Relationship Id="rId10" Type="http://schemas.openxmlformats.org/officeDocument/2006/relationships/image" Target="../media/image10.jpg"/><Relationship Id="rId19" Type="http://schemas.openxmlformats.org/officeDocument/2006/relationships/image" Target="../media/image19.pn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18" Type="http://schemas.openxmlformats.org/officeDocument/2006/relationships/image" Target="../media/image1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17" Type="http://schemas.openxmlformats.org/officeDocument/2006/relationships/image" Target="../media/image17.jpg"/><Relationship Id="rId2" Type="http://schemas.openxmlformats.org/officeDocument/2006/relationships/image" Target="../media/image2.jpg"/><Relationship Id="rId16" Type="http://schemas.openxmlformats.org/officeDocument/2006/relationships/image" Target="../media/image16.jpg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5" Type="http://schemas.openxmlformats.org/officeDocument/2006/relationships/image" Target="../media/image15.jpg"/><Relationship Id="rId10" Type="http://schemas.openxmlformats.org/officeDocument/2006/relationships/image" Target="../media/image10.jpg"/><Relationship Id="rId19" Type="http://schemas.openxmlformats.org/officeDocument/2006/relationships/image" Target="../media/image19.pn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image" Target="../media/image1.jpeg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g"/><Relationship Id="rId18" Type="http://schemas.openxmlformats.org/officeDocument/2006/relationships/image" Target="../media/image1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12" Type="http://schemas.openxmlformats.org/officeDocument/2006/relationships/image" Target="../media/image12.jpg"/><Relationship Id="rId17" Type="http://schemas.openxmlformats.org/officeDocument/2006/relationships/image" Target="../media/image17.jpg"/><Relationship Id="rId2" Type="http://schemas.openxmlformats.org/officeDocument/2006/relationships/image" Target="../media/image2.jpg"/><Relationship Id="rId16" Type="http://schemas.openxmlformats.org/officeDocument/2006/relationships/image" Target="../media/image16.jpg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5" Type="http://schemas.openxmlformats.org/officeDocument/2006/relationships/image" Target="../media/image15.jpg"/><Relationship Id="rId10" Type="http://schemas.openxmlformats.org/officeDocument/2006/relationships/image" Target="../media/image10.jpg"/><Relationship Id="rId19" Type="http://schemas.openxmlformats.org/officeDocument/2006/relationships/image" Target="../media/image19.pn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1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21" Type="http://schemas.openxmlformats.org/officeDocument/2006/relationships/image" Target="../media/image1.jpe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5"/>
          <p:cNvSpPr>
            <a:spLocks noGrp="1"/>
          </p:cNvSpPr>
          <p:nvPr>
            <p:ph type="ctrTitle"/>
          </p:nvPr>
        </p:nvSpPr>
        <p:spPr>
          <a:xfrm>
            <a:off x="395536" y="1288607"/>
            <a:ext cx="8496944" cy="2931280"/>
          </a:xfrm>
        </p:spPr>
        <p:txBody>
          <a:bodyPr>
            <a:noAutofit/>
          </a:bodyPr>
          <a:lstStyle/>
          <a:p>
            <a:r>
              <a:rPr lang="cs-CZ" sz="2500" b="1" dirty="0"/>
              <a:t>Seminář pro žadatele </a:t>
            </a:r>
            <a:br>
              <a:rPr lang="cs-CZ" sz="2500" b="1" dirty="0"/>
            </a:br>
            <a:r>
              <a:rPr lang="cs-CZ" sz="2500" b="1" dirty="0"/>
              <a:t>k výzvě č.183/03_16_047/CLLD_16_01_048 </a:t>
            </a:r>
            <a:br>
              <a:rPr lang="cs-CZ" sz="2500" b="1" dirty="0"/>
            </a:br>
            <a:r>
              <a:rPr lang="cs-CZ" sz="2500" b="1" dirty="0"/>
              <a:t>,, Podpora péče o děti zaměstnaných rodičů MAS SERVISO“ </a:t>
            </a:r>
            <a:br>
              <a:rPr lang="cs-CZ" sz="2500" b="1" dirty="0"/>
            </a:br>
            <a:r>
              <a:rPr lang="cs-CZ" sz="2500" b="1" dirty="0"/>
              <a:t>a </a:t>
            </a:r>
            <a:br>
              <a:rPr lang="cs-CZ" sz="2500" b="1" dirty="0"/>
            </a:br>
            <a:r>
              <a:rPr lang="cs-CZ" sz="2500" b="1" dirty="0"/>
              <a:t>k výzvě č. 184/03_16_047/CLLD_16_01_048 </a:t>
            </a:r>
            <a:br>
              <a:rPr lang="cs-CZ" sz="2500" b="1" dirty="0"/>
            </a:br>
            <a:r>
              <a:rPr lang="cs-CZ" sz="2500" b="1" dirty="0"/>
              <a:t>,, MAS SERVISO – Zaměstnanost l.“ </a:t>
            </a:r>
          </a:p>
        </p:txBody>
      </p:sp>
      <p:sp>
        <p:nvSpPr>
          <p:cNvPr id="11" name="Podnadpis 6"/>
          <p:cNvSpPr>
            <a:spLocks noGrp="1"/>
          </p:cNvSpPr>
          <p:nvPr>
            <p:ph type="subTitle" idx="1"/>
          </p:nvPr>
        </p:nvSpPr>
        <p:spPr>
          <a:xfrm>
            <a:off x="539552" y="3789041"/>
            <a:ext cx="8096821" cy="2435432"/>
          </a:xfrm>
        </p:spPr>
        <p:txBody>
          <a:bodyPr>
            <a:normAutofit fontScale="55000" lnSpcReduction="20000"/>
          </a:bodyPr>
          <a:lstStyle/>
          <a:p>
            <a:endParaRPr lang="cs-CZ" sz="2400" b="1" dirty="0">
              <a:solidFill>
                <a:schemeClr val="tx1"/>
              </a:solidFill>
            </a:endParaRPr>
          </a:p>
          <a:p>
            <a:r>
              <a:rPr lang="cs-CZ" sz="3300" b="1" dirty="0">
                <a:solidFill>
                  <a:schemeClr val="tx1"/>
                </a:solidFill>
              </a:rPr>
              <a:t>Datum a místo: </a:t>
            </a:r>
          </a:p>
          <a:p>
            <a:r>
              <a:rPr lang="cs-CZ" sz="3300" b="1" dirty="0">
                <a:solidFill>
                  <a:schemeClr val="tx1"/>
                </a:solidFill>
              </a:rPr>
              <a:t>14.11.2017 v 10:00</a:t>
            </a:r>
          </a:p>
          <a:p>
            <a:endParaRPr lang="cs-CZ" sz="3300" b="1" dirty="0">
              <a:solidFill>
                <a:schemeClr val="tx1"/>
              </a:solidFill>
            </a:endParaRPr>
          </a:p>
          <a:p>
            <a:r>
              <a:rPr lang="cs-CZ" sz="3300" b="1" dirty="0">
                <a:solidFill>
                  <a:schemeClr val="tx1"/>
                </a:solidFill>
              </a:rPr>
              <a:t>Obecní úřad Třebívlice, Komenského náměstí 17, 411 15 Třebívlice  </a:t>
            </a:r>
          </a:p>
          <a:p>
            <a:r>
              <a:rPr lang="cs-CZ" sz="3300" b="1" dirty="0">
                <a:solidFill>
                  <a:schemeClr val="tx1"/>
                </a:solidFill>
              </a:rPr>
              <a:t>(1.patro, zasedací místnost) </a:t>
            </a:r>
          </a:p>
          <a:p>
            <a:endParaRPr lang="cs-CZ" sz="3300" b="1" dirty="0">
              <a:solidFill>
                <a:schemeClr val="tx1"/>
              </a:solidFill>
            </a:endParaRPr>
          </a:p>
          <a:p>
            <a:r>
              <a:rPr lang="cs-CZ" sz="3300" b="1" dirty="0">
                <a:solidFill>
                  <a:schemeClr val="tx1"/>
                </a:solidFill>
              </a:rPr>
              <a:t>Přednášející: Bc. Beáta </a:t>
            </a:r>
            <a:r>
              <a:rPr lang="cs-CZ" sz="3300" b="1" dirty="0" err="1">
                <a:solidFill>
                  <a:schemeClr val="tx1"/>
                </a:solidFill>
              </a:rPr>
              <a:t>Freiwald</a:t>
            </a:r>
            <a:endParaRPr lang="cs-CZ" sz="3300" b="1" dirty="0">
              <a:solidFill>
                <a:schemeClr val="tx1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719572" y="1268760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cs-CZ" dirty="0"/>
          </a:p>
        </p:txBody>
      </p:sp>
      <p:pic>
        <p:nvPicPr>
          <p:cNvPr id="5" name="Obrázek 4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DDFB76B4-7037-4A3B-8982-9E54ECDE6E9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865" y="502259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 837">
            <a:extLst>
              <a:ext uri="{FF2B5EF4-FFF2-40B4-BE49-F238E27FC236}">
                <a16:creationId xmlns:a16="http://schemas.microsoft.com/office/drawing/2014/main" id="{69F6B401-35ED-464C-9B32-7A089D339C04}"/>
              </a:ext>
            </a:extLst>
          </p:cNvPr>
          <p:cNvGrpSpPr/>
          <p:nvPr/>
        </p:nvGrpSpPr>
        <p:grpSpPr>
          <a:xfrm>
            <a:off x="1744564" y="6127857"/>
            <a:ext cx="5791199" cy="738505"/>
            <a:chOff x="0" y="3047"/>
            <a:chExt cx="6085356" cy="776270"/>
          </a:xfrm>
        </p:grpSpPr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72601E22-B9BF-47DE-9430-50CF3CDD2A97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8" name="Rectangle 11">
              <a:extLst>
                <a:ext uri="{FF2B5EF4-FFF2-40B4-BE49-F238E27FC236}">
                  <a16:creationId xmlns:a16="http://schemas.microsoft.com/office/drawing/2014/main" id="{163B8D10-9041-4371-9F62-24ED8818B113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9" name="Picture 13">
              <a:extLst>
                <a:ext uri="{FF2B5EF4-FFF2-40B4-BE49-F238E27FC236}">
                  <a16:creationId xmlns:a16="http://schemas.microsoft.com/office/drawing/2014/main" id="{4180247C-FBBA-42F4-B32A-27E8CAA56FC6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58948BA1-658A-4097-AA94-A5FC9D8A97B1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44189E87-7172-4546-B920-3A34446C87E1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BD4BE850-6808-4D0F-9801-B2FB67376692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CCB68ACD-B67A-4655-9A56-03E49D9E6BC1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017F5163-DBE9-48CB-8749-F52498C8DDB2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2EDC657C-D3BA-4ECF-A950-7DD4A07FB292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0DBF6EB7-7B60-4E8C-91E0-A0FD8BDB5ECE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95F46EAD-12E0-4EC9-B24F-06238139ED9E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126E332D-B204-4670-ACCD-58A69D1C973A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2E97B7A3-56F9-4E10-8F3B-3A06A465FDEC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22E4184D-C702-4D0E-AE79-3D1E36309C02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476141B2-A9C6-4E92-B0E1-AE8814EF4E93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7BBE72F3-177D-424A-A474-1655A9E4D057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08C40D94-399B-40A8-9574-7A0DF185F5C0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FF8005C5-A623-47FE-BCC0-2DE058648EB2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248BB9CD-1A18-4015-9F02-38D75B067F3F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EEDE160F-8BD5-4D43-A994-712A19D4ECF3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7D3FDC2A-61C2-4096-AF5A-0DE86AC74371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2BEA6BA1-6286-425C-9107-A0715B8C9E5E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72C7D7F1-AC74-4AAC-888A-AFB0245A29C2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85248A64-705C-4B51-8027-0FE158BC2221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5B9A4EAF-3B1F-4312-B954-7527D08C1CA3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5554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3"/>
            <a:ext cx="8229600" cy="576064"/>
          </a:xfrm>
        </p:spPr>
        <p:txBody>
          <a:bodyPr>
            <a:normAutofit fontScale="90000"/>
          </a:bodyPr>
          <a:lstStyle/>
          <a:p>
            <a:pPr algn="l"/>
            <a:r>
              <a:rPr lang="cs-CZ" b="1" dirty="0"/>
              <a:t> </a:t>
            </a:r>
            <a:br>
              <a:rPr lang="cs-CZ" b="1" dirty="0">
                <a:solidFill>
                  <a:srgbClr val="009900"/>
                </a:solidFill>
              </a:rPr>
            </a:br>
            <a:r>
              <a:rPr lang="cs-CZ" sz="2700" b="1" dirty="0"/>
              <a:t>2. Doprovody na kroužky a zájmové aktivity  </a:t>
            </a:r>
            <a:br>
              <a:rPr lang="cs-CZ" dirty="0"/>
            </a:br>
            <a:endParaRPr lang="cs-CZ" sz="3200" b="1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529408"/>
            <a:ext cx="8208912" cy="4608711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cs-CZ" dirty="0"/>
              <a:t>Doprovody musí být vždy vázány na další aktivity </a:t>
            </a:r>
            <a:br>
              <a:rPr lang="cs-CZ" dirty="0"/>
            </a:br>
            <a:r>
              <a:rPr lang="cs-CZ" dirty="0"/>
              <a:t>v prorodinných aktivitách (bod 1) a 5)), nemohou být realizovány jako samostatný projekt.  </a:t>
            </a:r>
          </a:p>
          <a:p>
            <a:pPr marL="0" indent="0" algn="just">
              <a:buNone/>
            </a:pPr>
            <a:r>
              <a:rPr lang="cs-CZ" u="sng" dirty="0"/>
              <a:t>Podmínky realizace:</a:t>
            </a:r>
          </a:p>
          <a:p>
            <a:pPr algn="just"/>
            <a:r>
              <a:rPr lang="cs-CZ" dirty="0"/>
              <a:t>týká se rodičů s předškolními a školními dětmi (1. stupeň ZŠ) </a:t>
            </a:r>
          </a:p>
          <a:p>
            <a:pPr algn="just"/>
            <a:r>
              <a:rPr lang="cs-CZ" dirty="0"/>
              <a:t>v rozpočtu projektu mohou být doprovody zahrnuty buď jako služba nebo jako DPČ/DPP </a:t>
            </a:r>
          </a:p>
          <a:p>
            <a:pPr algn="just"/>
            <a:r>
              <a:rPr lang="cs-CZ" dirty="0"/>
              <a:t>jedno dítě může využít doprovod (tam a zpět) maximálně </a:t>
            </a:r>
            <a:br>
              <a:rPr lang="cs-CZ" dirty="0"/>
            </a:br>
            <a:r>
              <a:rPr lang="cs-CZ" dirty="0"/>
              <a:t>3 x týdně </a:t>
            </a:r>
          </a:p>
          <a:p>
            <a:pPr algn="just"/>
            <a:r>
              <a:rPr lang="cs-CZ" dirty="0"/>
              <a:t> s rodiči dětí musí příjemce uzavřít písemnou smlouvu </a:t>
            </a:r>
            <a:br>
              <a:rPr lang="cs-CZ" dirty="0"/>
            </a:br>
            <a:r>
              <a:rPr lang="cs-CZ" dirty="0"/>
              <a:t>o poskytování služby s aktualizací na každé pololetí školního roku (podmínka realizace projektu; není součástí žádosti </a:t>
            </a:r>
            <a:br>
              <a:rPr lang="cs-CZ" dirty="0"/>
            </a:br>
            <a:r>
              <a:rPr lang="cs-CZ" dirty="0"/>
              <a:t>o podporu) </a:t>
            </a:r>
          </a:p>
          <a:p>
            <a:pPr algn="just"/>
            <a:r>
              <a:rPr lang="cs-CZ" dirty="0"/>
              <a:t>vedení denní evidence doprovázených dětí 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10</a:t>
            </a:fld>
            <a:endParaRPr lang="cs-CZ" dirty="0"/>
          </a:p>
        </p:txBody>
      </p:sp>
      <p:grpSp>
        <p:nvGrpSpPr>
          <p:cNvPr id="5" name="Group 837">
            <a:extLst>
              <a:ext uri="{FF2B5EF4-FFF2-40B4-BE49-F238E27FC236}">
                <a16:creationId xmlns:a16="http://schemas.microsoft.com/office/drawing/2014/main" id="{7D18061C-02B4-414A-BCCE-35D11E7AFCB5}"/>
              </a:ext>
            </a:extLst>
          </p:cNvPr>
          <p:cNvGrpSpPr/>
          <p:nvPr/>
        </p:nvGrpSpPr>
        <p:grpSpPr>
          <a:xfrm>
            <a:off x="1676400" y="5925515"/>
            <a:ext cx="5791199" cy="738505"/>
            <a:chOff x="0" y="3047"/>
            <a:chExt cx="6085356" cy="776270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F4745A78-6444-406D-B0BF-C247C21BF111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568B50F8-B6A6-4639-A4B0-6318F91A677A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78008ACB-2C87-4EA0-B569-0CAB63B51744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D08A9C38-BD4D-400A-8899-E891CFD02F06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9E45615F-6953-43F1-96C4-CF8B2B946511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E74B062D-233A-4A40-92B8-B3BA28D6F553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1FED3D99-1572-4379-8ED1-FD4A453386AF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BC6D0FB9-5322-4FE1-9E10-F7C547BFF551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BE37297D-508F-47AA-83D7-2F9220054559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CC9E286E-CA9E-4A69-8443-1C1A31B0206D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F9EA338C-15D8-4E7D-9784-D038A07FBB95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89ED636C-FF32-41BB-8A0B-FFDD7FD37F21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19AFE61B-F6B6-4E38-82D9-7757190EFA51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C3E0B94F-F164-4A60-AFF2-F0062BAC2DCC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85871F6B-776B-490B-B9AB-182665C00C9C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E18A2106-9AA3-470B-82F0-3E376A08CE79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F02759A1-7F15-4944-969B-BEA045206650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4A6C0DF9-48A1-4FB4-B01F-515B198FBF57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B047CBF3-29E3-476F-BF01-10F440887802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6B04F81C-6A7E-4575-A4DF-AB647351FBD6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6B39B5F6-1CEC-42CB-93FF-C9798C949D85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E8A31560-1882-43A3-B4AA-6B6D76106144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3B413070-3B09-4A7C-AEA4-824A57A58120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186F1B55-A73D-40A9-865E-E59FD3F0B337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3C751D75-6C4D-4BD5-B135-8FA139C03604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4" name="Obrázek 3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70651C76-B722-4C3D-8534-29C31A82DE22}"/>
              </a:ext>
            </a:extLst>
          </p:cNvPr>
          <p:cNvPicPr/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9046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419447" y="898180"/>
            <a:ext cx="8229600" cy="504055"/>
          </a:xfrm>
        </p:spPr>
        <p:txBody>
          <a:bodyPr>
            <a:normAutofit fontScale="90000"/>
          </a:bodyPr>
          <a:lstStyle/>
          <a:p>
            <a:pPr algn="l"/>
            <a:br>
              <a:rPr lang="cs-CZ" sz="2700" b="1" dirty="0"/>
            </a:br>
            <a:r>
              <a:rPr lang="cs-CZ" sz="2700" b="1" dirty="0"/>
              <a:t>3. Příměstské tábory </a:t>
            </a:r>
            <a:br>
              <a:rPr lang="cs-CZ" dirty="0"/>
            </a:br>
            <a:endParaRPr lang="cs-CZ" sz="3200" b="1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19447" y="1349740"/>
            <a:ext cx="8208912" cy="490163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cs-CZ" dirty="0"/>
              <a:t>Podpora je určena na zajištění služeb péče o děti v době školních prázdnin. Příměstský tábor může být realizován i jako samostatný projekt. Současně nemůže být souběžně realizován v kombinaci s aktivitou 2) (doprovody na kroužky a zájmové aktivity).  </a:t>
            </a:r>
          </a:p>
          <a:p>
            <a:pPr marL="0" indent="0" algn="just">
              <a:buNone/>
            </a:pPr>
            <a:r>
              <a:rPr lang="cs-CZ" u="sng" dirty="0"/>
              <a:t>Podmínky realizace: </a:t>
            </a:r>
            <a:endParaRPr lang="cs-CZ" dirty="0"/>
          </a:p>
          <a:p>
            <a:pPr algn="just"/>
            <a:r>
              <a:rPr lang="cs-CZ" dirty="0"/>
              <a:t>doba konání příměstského tábora je omezena pouze </a:t>
            </a:r>
            <a:br>
              <a:rPr lang="cs-CZ" dirty="0"/>
            </a:br>
            <a:r>
              <a:rPr lang="cs-CZ" dirty="0"/>
              <a:t>pracovní dny </a:t>
            </a:r>
          </a:p>
          <a:p>
            <a:pPr algn="just"/>
            <a:r>
              <a:rPr lang="cs-CZ" dirty="0"/>
              <a:t>minimální kapacita příměstského tábora je 10 dětí  </a:t>
            </a:r>
          </a:p>
          <a:p>
            <a:pPr algn="just"/>
            <a:r>
              <a:rPr lang="cs-CZ" dirty="0"/>
              <a:t>s rodiči dětí musí příjemce uzavřít písemnou smlouvu </a:t>
            </a:r>
            <a:br>
              <a:rPr lang="cs-CZ" dirty="0"/>
            </a:br>
            <a:r>
              <a:rPr lang="cs-CZ" dirty="0"/>
              <a:t>o poskytování služby  </a:t>
            </a:r>
          </a:p>
          <a:p>
            <a:pPr algn="just"/>
            <a:r>
              <a:rPr lang="cs-CZ" dirty="0"/>
              <a:t>je nutné vést denní evidenci přítomných dětí  </a:t>
            </a:r>
          </a:p>
          <a:p>
            <a:pPr marL="0" indent="0" algn="just">
              <a:buNone/>
            </a:pPr>
            <a:endParaRPr lang="cs-CZ" b="1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11</a:t>
            </a:fld>
            <a:endParaRPr lang="cs-CZ" dirty="0"/>
          </a:p>
        </p:txBody>
      </p:sp>
      <p:grpSp>
        <p:nvGrpSpPr>
          <p:cNvPr id="5" name="Group 837">
            <a:extLst>
              <a:ext uri="{FF2B5EF4-FFF2-40B4-BE49-F238E27FC236}">
                <a16:creationId xmlns:a16="http://schemas.microsoft.com/office/drawing/2014/main" id="{95CC6D06-E08E-460E-9FAD-4E9840CEA5DE}"/>
              </a:ext>
            </a:extLst>
          </p:cNvPr>
          <p:cNvGrpSpPr/>
          <p:nvPr/>
        </p:nvGrpSpPr>
        <p:grpSpPr>
          <a:xfrm>
            <a:off x="1676400" y="5925515"/>
            <a:ext cx="5791199" cy="738505"/>
            <a:chOff x="0" y="3047"/>
            <a:chExt cx="6085356" cy="776270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706162DA-1E64-4714-A561-E0E0D1081662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C726D95B-E128-4688-B199-30C9794B899D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4933557A-4EFB-4714-BD02-39343CA8E11E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1411E8E1-B838-4C7B-85AE-B9D2E49AA674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1D6F9683-21C2-45C5-840F-DFD514C33B2C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C8C99EE0-88E8-4C09-96A4-6D9A773B479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DA95EEC8-6BDC-49FE-AA3C-E3F7AEF046DD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64D3C808-5EBA-41E9-B993-24039EDB2D9A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396835F5-67B0-4258-8CEC-0DA5F967814C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84BFA0E6-B7C6-4B5D-977D-97B16E4668C5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19560522-6654-4D2F-B32C-9546DED5D759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524936D7-9F93-4877-8229-4A8CDF4E7E57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230A8DF8-FFB5-4CF4-AB1A-0354C389D026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27080590-85FE-4222-B43F-C7E9B56A1F9B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4D80AC8C-4285-4CF3-A57D-406AFA9A1A2D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38BDB5A5-5FAB-4210-AF3E-EA8A538D3E5A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BB2BB2BC-CFD7-475D-ABF2-0356D2FAB51D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9C466BB5-C86C-4A40-9EA6-033668759C3D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10C80D8F-E57D-4CA9-965C-86FB819BA969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75B574AD-9CC2-42AB-B5C4-0A170CC58601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EB6970C0-0536-4E34-952F-A891AA9DCB87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30B34F09-9572-4C8E-AF30-D1BCBCD38B00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58BDC8DA-DAC1-45FD-B7B8-858CCB888207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05C7968C-E2D8-4FF2-8DED-93A89A0DE374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E9E34E6D-4433-4379-B79A-7E446D5814B6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4" name="Obrázek 3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070F92F3-56D8-4874-AF24-B2FEBD6A34BC}"/>
              </a:ext>
            </a:extLst>
          </p:cNvPr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08156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787498"/>
            <a:ext cx="8229600" cy="792087"/>
          </a:xfrm>
        </p:spPr>
        <p:txBody>
          <a:bodyPr>
            <a:noAutofit/>
          </a:bodyPr>
          <a:lstStyle/>
          <a:p>
            <a:pPr algn="l"/>
            <a:br>
              <a:rPr lang="cs-CZ" sz="2000" b="1" dirty="0"/>
            </a:br>
            <a:br>
              <a:rPr lang="cs-CZ" sz="2000" b="1" dirty="0"/>
            </a:br>
            <a:r>
              <a:rPr lang="cs-CZ" sz="2400" b="1" dirty="0"/>
              <a:t>4. Společná doprava dětí do/ze školy, dětské skupiny a/nebo příměstského tábora</a:t>
            </a:r>
            <a:br>
              <a:rPr lang="cs-CZ" dirty="0"/>
            </a:br>
            <a:endParaRPr lang="cs-CZ" sz="3200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134144" y="1564931"/>
            <a:ext cx="8875712" cy="4824538"/>
          </a:xfrm>
        </p:spPr>
        <p:txBody>
          <a:bodyPr>
            <a:normAutofit fontScale="92500" lnSpcReduction="10000"/>
          </a:bodyPr>
          <a:lstStyle/>
          <a:p>
            <a:pPr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00" dirty="0"/>
              <a:t>lze realizovat  jako samostatný projekt</a:t>
            </a:r>
          </a:p>
          <a:p>
            <a:pPr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00" dirty="0"/>
              <a:t>týká se dětí předškolního věku, žáků 1. stupně ZŠ</a:t>
            </a:r>
          </a:p>
          <a:p>
            <a:pPr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00" dirty="0"/>
              <a:t>lze provozovat pouze jako najatou službu (tj. přepravovat vlastním dopravním prostředkem </a:t>
            </a:r>
            <a:r>
              <a:rPr lang="cs-CZ" sz="2200" b="1" dirty="0"/>
              <a:t>není možné</a:t>
            </a:r>
            <a:r>
              <a:rPr lang="cs-CZ" sz="2200" dirty="0"/>
              <a:t>)</a:t>
            </a:r>
          </a:p>
          <a:p>
            <a:pPr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200" dirty="0"/>
              <a:t>na doprovázející/pečující osoby jsou způsobilé jen pro předškolní děti, u žáků 1. stupně ZŠ jen ve zvlášť odůvodněných případech např. ze zdravotních důvodů</a:t>
            </a:r>
          </a:p>
          <a:p>
            <a:pPr marL="0" lvl="0" indent="0" algn="just">
              <a:spcAft>
                <a:spcPts val="600"/>
              </a:spcAft>
              <a:buNone/>
            </a:pPr>
            <a:r>
              <a:rPr lang="cs-CZ" sz="2200" b="1" dirty="0"/>
              <a:t>Kritéria potřebnosti (musí být splněno alespoň jedno z kritérií):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200" dirty="0"/>
              <a:t>neexistuje žádné spojení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200" dirty="0" err="1"/>
              <a:t>neexistujevhodné</a:t>
            </a:r>
            <a:r>
              <a:rPr lang="cs-CZ" sz="2200" dirty="0"/>
              <a:t> spojení hromadnou dopravou</a:t>
            </a:r>
            <a:br>
              <a:rPr lang="cs-CZ" sz="2200" dirty="0"/>
            </a:br>
            <a:r>
              <a:rPr lang="cs-CZ" sz="2200" dirty="0"/>
              <a:t>(čekání na začátek vyučování více než 30 min.)  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2200" dirty="0"/>
              <a:t>komplikovaná návaznost spojů (přestupy, čekání na spoje, interval mezi spoji delší než 1 hod.)</a:t>
            </a:r>
          </a:p>
          <a:p>
            <a:pPr>
              <a:buFontTx/>
              <a:buChar char="-"/>
            </a:pPr>
            <a:endParaRPr lang="cs-CZ" b="1" dirty="0"/>
          </a:p>
          <a:p>
            <a:pPr marL="0" indent="0" algn="just">
              <a:buNone/>
            </a:pPr>
            <a:endParaRPr lang="cs-CZ" dirty="0"/>
          </a:p>
          <a:p>
            <a:pPr marL="0" indent="0" algn="l"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12</a:t>
            </a:fld>
            <a:endParaRPr lang="cs-CZ" dirty="0"/>
          </a:p>
        </p:txBody>
      </p:sp>
      <p:grpSp>
        <p:nvGrpSpPr>
          <p:cNvPr id="5" name="Group 837">
            <a:extLst>
              <a:ext uri="{FF2B5EF4-FFF2-40B4-BE49-F238E27FC236}">
                <a16:creationId xmlns:a16="http://schemas.microsoft.com/office/drawing/2014/main" id="{220FDB71-0C41-4DDA-9EEF-DE44A91CD009}"/>
              </a:ext>
            </a:extLst>
          </p:cNvPr>
          <p:cNvGrpSpPr/>
          <p:nvPr/>
        </p:nvGrpSpPr>
        <p:grpSpPr>
          <a:xfrm>
            <a:off x="1676400" y="6070502"/>
            <a:ext cx="5791199" cy="738505"/>
            <a:chOff x="0" y="3047"/>
            <a:chExt cx="6085356" cy="776270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4FD49BCB-510F-4725-8321-00F0D8CF242D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2A0CACD2-C21C-4299-BEE2-E4DB67EE6587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A8E4298E-87B5-45DF-9963-A2BED2F9463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3EB8D86B-BAD0-4713-AF94-812495B9E47A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AAECF09B-82C4-446B-800F-514707AE1AAB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6F756E72-A846-4ADF-A6B7-9E0314C3F0F4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71EAE907-42F4-4330-A6FE-EDBCA1E55F5F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1F98D9F9-DEF8-4BC4-B5EA-709FE1F2B785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B6B20423-7DCB-4974-B42C-B7476AEAE894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A1F5C058-A6A7-4C4E-B84F-0646AA538F50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9F8F7B85-8525-436F-B1D9-F6B84406B213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C749B209-74E0-4AD7-B5CD-1829097E4ABD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B1C3B49A-9CD9-4B90-B161-CD23A88BF991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B1FE1E71-ABF0-460A-A551-1D80A8A5F67C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713604A7-8AC3-4766-8979-7651803E6B1B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AF3C4338-69FC-4222-A632-08149E5D598A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AA78E855-519F-44AB-A865-911C2F745873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DFCF90F3-400B-4814-8FDB-496B1DFBB97B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2BA5B4A1-4ED3-4BFF-A48B-898C86672F1B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ADCB93A8-7FEB-48F5-A509-E3865F75C50C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CED86549-65CE-4C97-A3C4-D4C62D039D08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E5D32EDC-6E0D-4408-AF77-5A1EB440A882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05C2DBBB-287A-4508-8891-7F259491CBD7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2EEA7DD5-8E8B-4019-8CD5-A57FAC650528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354BEC13-F3F1-4459-AFBF-D31F9741C626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4" name="Obrázek 3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A63BE6AF-BA3B-4BF7-9D4F-8109441E33DA}"/>
              </a:ext>
            </a:extLst>
          </p:cNvPr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28068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7404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2400" b="1" dirty="0"/>
              <a:t>5. Dětské skupiny </a:t>
            </a:r>
            <a:br>
              <a:rPr lang="cs-CZ" dirty="0"/>
            </a:br>
            <a:endParaRPr lang="cs-CZ" sz="3200" dirty="0">
              <a:solidFill>
                <a:srgbClr val="0080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215160"/>
            <a:ext cx="8208912" cy="5067945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cs-CZ" u="sng" dirty="0"/>
              <a:t>Podmínky realizace: </a:t>
            </a:r>
            <a:endParaRPr lang="cs-CZ" dirty="0"/>
          </a:p>
          <a:p>
            <a:pPr algn="just"/>
            <a:r>
              <a:rPr lang="cs-CZ" dirty="0"/>
              <a:t>služba je poskytována mimo domácnost dítěte </a:t>
            </a:r>
          </a:p>
          <a:p>
            <a:pPr algn="just"/>
            <a:r>
              <a:rPr lang="cs-CZ" dirty="0"/>
              <a:t>podporu mohou získat pouze zařízení péče o děti, která jsou provozována mimo režim školského zákona</a:t>
            </a:r>
          </a:p>
          <a:p>
            <a:pPr algn="just"/>
            <a:r>
              <a:rPr lang="cs-CZ" dirty="0"/>
              <a:t>minimální kapacita zřizovaného zařízení je 5 dětí, maximální 24</a:t>
            </a:r>
          </a:p>
          <a:p>
            <a:pPr marL="0" lvl="0" indent="0" algn="just">
              <a:buNone/>
            </a:pPr>
            <a:r>
              <a:rPr lang="cs-CZ" b="1" dirty="0"/>
              <a:t>a) Dětská skupina pro veřejnost </a:t>
            </a:r>
            <a:endParaRPr lang="cs-CZ" dirty="0"/>
          </a:p>
          <a:p>
            <a:pPr algn="just"/>
            <a:r>
              <a:rPr lang="cs-CZ" dirty="0"/>
              <a:t>Podpora z OPZ může být využita na dětské skupiny pro veřejnost vymezené dle § 3 odst. 2 zákona č. 247/2014 Sb., o poskytování služby péče o dítě v dětské skupině.</a:t>
            </a:r>
          </a:p>
          <a:p>
            <a:pPr marL="0" lvl="0" indent="0" algn="just">
              <a:buNone/>
            </a:pPr>
            <a:r>
              <a:rPr lang="cs-CZ" b="1" dirty="0"/>
              <a:t>b) Podniková dětská skupina  </a:t>
            </a:r>
            <a:endParaRPr lang="cs-CZ" dirty="0"/>
          </a:p>
          <a:p>
            <a:pPr algn="just"/>
            <a:r>
              <a:rPr lang="cs-CZ" dirty="0"/>
              <a:t>Podpora z OPZ může být využita na podnikové dětské skupiny vymezené dle § 3 odst. 1 zákona č. 247/2014 Sb., o poskytování služby péče o dítě v dětské skupině. Provozovatel dětské skupiny je zaměstnavatelem rodiče, nebo dle § 3, odst. 3 cit. zákona provozovatel může poskytovat službu péče o dítě v dětské skupině rodiči též na základě dohody se zaměstnavatelem tohoto rodiče, a to za podmínek, za kterých poskytuje službu jinému rodiči. </a:t>
            </a:r>
          </a:p>
          <a:p>
            <a:pPr marL="0" indent="0" algn="just">
              <a:buNone/>
            </a:pPr>
            <a:r>
              <a:rPr lang="cs-CZ" dirty="0"/>
              <a:t>   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l"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13</a:t>
            </a:fld>
            <a:endParaRPr lang="cs-CZ" dirty="0"/>
          </a:p>
        </p:txBody>
      </p:sp>
      <p:grpSp>
        <p:nvGrpSpPr>
          <p:cNvPr id="5" name="Group 837">
            <a:extLst>
              <a:ext uri="{FF2B5EF4-FFF2-40B4-BE49-F238E27FC236}">
                <a16:creationId xmlns:a16="http://schemas.microsoft.com/office/drawing/2014/main" id="{114C9337-F931-431F-A231-081724A2874C}"/>
              </a:ext>
            </a:extLst>
          </p:cNvPr>
          <p:cNvGrpSpPr/>
          <p:nvPr/>
        </p:nvGrpSpPr>
        <p:grpSpPr>
          <a:xfrm>
            <a:off x="1676400" y="5925515"/>
            <a:ext cx="5791199" cy="738505"/>
            <a:chOff x="0" y="3047"/>
            <a:chExt cx="6085356" cy="776270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306B9F38-9726-40AF-9273-C3B1B438AF14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7AA16A54-0443-4FD5-A9B3-CFFB1CF8DBB5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9F0FF863-4A19-400D-9AA4-3A00E67D2F7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26F7D004-5878-44A6-8D56-0C69768C3FA7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CAF84FF4-61EB-44EC-B061-586C4F8B6542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56D67E33-75EC-4CD7-8351-93CA6122BE8C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4EC3542D-F8A7-46FA-9018-986780D2C2BD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F40B90DC-7024-4DDC-A78F-99A654751B7D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865AD584-0C38-41D7-9F15-E307C363C78B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447FA89C-21D1-4656-8389-673573ADB3FD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6A4953F1-2AD9-4FDD-BB90-6FF3D443E02F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B6C21685-01ED-429E-85AB-A70E356098D2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353C9C8B-A197-4BB8-890E-3310661A01D6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A5CCB7B8-524A-44C0-83C0-DE2A5CD3B711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206EFFA9-639A-4B87-88E6-B4C6C3A6A75F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34D629C8-67A2-47D2-938E-F48D0217373E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A15BE29E-4E11-41DE-AF92-95E1C7466E10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CDC20199-50E2-458B-8A82-BB66447F1EBF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657BE608-703A-44AF-973C-085FD576552D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F28E9631-E103-4500-BD4C-628AE7EBB892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9A07DF87-3A63-4A86-9D08-4FAB415C319B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20385AC6-FFDB-43F9-B22B-42025A0599F2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E5068B87-9580-4266-8B07-D90B89F51ACE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34EB0D1C-05C7-4EC7-8CC7-3303BC4FFD7A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235CA7E8-B753-44E3-99F4-76ADF02C1561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4" name="Obrázek 3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6F532A8E-23A8-4E1E-AE89-4FCC86324047}"/>
              </a:ext>
            </a:extLst>
          </p:cNvPr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47807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92087"/>
          </a:xfrm>
        </p:spPr>
        <p:txBody>
          <a:bodyPr>
            <a:noAutofit/>
          </a:bodyPr>
          <a:lstStyle/>
          <a:p>
            <a:pPr algn="l"/>
            <a:br>
              <a:rPr lang="cs-CZ" sz="2400" b="1" dirty="0"/>
            </a:br>
            <a:r>
              <a:rPr lang="cs-CZ" sz="2400" b="1" dirty="0"/>
              <a:t>6. Vzdělávání pečujících osob  </a:t>
            </a:r>
            <a:br>
              <a:rPr lang="cs-CZ" sz="2400" dirty="0">
                <a:solidFill>
                  <a:srgbClr val="009900"/>
                </a:solidFill>
              </a:rPr>
            </a:br>
            <a:endParaRPr lang="cs-CZ" sz="2400" dirty="0">
              <a:solidFill>
                <a:srgbClr val="009900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307510" y="1176538"/>
            <a:ext cx="8208912" cy="506794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cs-CZ" b="1" dirty="0"/>
          </a:p>
          <a:p>
            <a:pPr marL="0" indent="0" algn="just">
              <a:buNone/>
            </a:pPr>
            <a:r>
              <a:rPr lang="cs-CZ" dirty="0"/>
              <a:t>Jedná se o další profesní vzdělávání pro pečující osoby zaměřené na zlepšení jejich přístupu na trh práce, včetně výkonu samostatné výdělečné činnosti. Volba profesního vzdělávání musí odpovídat potřebám podporované cílové skupiny a musí mít vazbu na projektem deklarované pracovní uplatnění. Dosažené vzdělání by podpořeným osobám mělo usnadnit jejich uplatnění například v dětských skupinách, v dětských klubech, na příměstských táborech nebo jako OSVČ. Podmínky dalšího profesního vzdělávání jsou uvedeny u aktivity 3.1 Příprava osob z cílových skupin ke vstupu či návratu na trh práce. </a:t>
            </a:r>
          </a:p>
          <a:p>
            <a:pPr marL="457200" lvl="1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l"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14</a:t>
            </a:fld>
            <a:endParaRPr lang="cs-CZ" dirty="0"/>
          </a:p>
        </p:txBody>
      </p:sp>
      <p:grpSp>
        <p:nvGrpSpPr>
          <p:cNvPr id="5" name="Group 837">
            <a:extLst>
              <a:ext uri="{FF2B5EF4-FFF2-40B4-BE49-F238E27FC236}">
                <a16:creationId xmlns:a16="http://schemas.microsoft.com/office/drawing/2014/main" id="{CB556DC6-BAED-4389-83CB-E856AF91DF56}"/>
              </a:ext>
            </a:extLst>
          </p:cNvPr>
          <p:cNvGrpSpPr/>
          <p:nvPr/>
        </p:nvGrpSpPr>
        <p:grpSpPr>
          <a:xfrm>
            <a:off x="1676400" y="5987361"/>
            <a:ext cx="5791199" cy="738505"/>
            <a:chOff x="0" y="3047"/>
            <a:chExt cx="6085356" cy="776270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E4CF8C1-33D2-4F7C-AD4D-A4035D91A963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2C7642D4-1025-4FAF-8E79-EE29D16B0228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7F225F42-93D1-4E34-8E0E-EA65CCB86796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B1344DF9-310E-427E-9E5C-58CF1A86C02B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A280092D-0204-44C3-80FB-06F88700A694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D06DE453-18A8-4B6D-BC90-6AC1C3D5E8CD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A82D9676-5ED6-41CF-8818-8B2D99BDE2F0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47C60C15-2826-40DC-90D2-3F0DA8F5AB83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D2FF8975-FCC5-47F7-BA87-0C38632FDD3A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AFE44924-2D33-4983-8329-E19B2DE74711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465A1D18-9FD3-4258-BAB3-A1B23B32E1F5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44ECA1E9-56CA-4D67-A99F-5760477050DE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62D05203-3CAB-4911-93A6-195915260960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E4305D61-AF6D-4459-BAF0-E6E949D86D22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ACE99A17-F433-47B2-9190-9E632E560207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408C24F1-BB41-4E07-A83B-0EF36A6AF03E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21113332-ECCE-4E73-8826-BA1B1A370965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80C84DBB-DFF8-4A26-B41A-544CBC338032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2C7C44A1-E8B9-4102-B4C0-DD3E34B72BAE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157F7FBC-AB1C-438A-8A45-5AC10CFABF64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6239A660-FF8F-4415-8F11-89BE4D1DC967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258184E5-9FED-403C-833C-7B3F5C7D3628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B00CDF90-EF6C-4CF9-B4CE-4BB3213DCD10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A624698D-E4C0-43F5-89F9-A8F71AC06B9E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6D19A585-6396-4D9B-83B6-1DC95E8F7274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4" name="Obrázek 3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737B9DD7-0330-417D-91F5-BCE3A7604309}"/>
              </a:ext>
            </a:extLst>
          </p:cNvPr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15696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468530"/>
            <a:ext cx="8229600" cy="792087"/>
          </a:xfrm>
        </p:spPr>
        <p:txBody>
          <a:bodyPr>
            <a:noAutofit/>
          </a:bodyPr>
          <a:lstStyle/>
          <a:p>
            <a:pPr algn="l"/>
            <a:br>
              <a:rPr lang="cs-CZ" sz="2400" b="1" dirty="0">
                <a:solidFill>
                  <a:srgbClr val="009900"/>
                </a:solidFill>
              </a:rPr>
            </a:br>
            <a:r>
              <a:rPr lang="cs-CZ" sz="2800" b="1" dirty="0"/>
              <a:t>Společné podmínky aktivit 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215160"/>
            <a:ext cx="8208912" cy="50679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b="1" dirty="0"/>
          </a:p>
          <a:p>
            <a:pPr marL="0" indent="0" algn="just">
              <a:spcAft>
                <a:spcPts val="600"/>
              </a:spcAft>
              <a:buNone/>
            </a:pPr>
            <a:r>
              <a:rPr lang="cs-CZ" sz="2400" b="1" dirty="0"/>
              <a:t>Podmínky pro všechny aktivity:</a:t>
            </a:r>
          </a:p>
          <a:p>
            <a:pPr lvl="0">
              <a:spcAft>
                <a:spcPts val="600"/>
              </a:spcAft>
            </a:pPr>
            <a:r>
              <a:rPr lang="cs-CZ" sz="2400" dirty="0"/>
              <a:t>písemná smlouva s rodiči dětí o poskytování služby</a:t>
            </a:r>
            <a:br>
              <a:rPr lang="cs-CZ" sz="2400" dirty="0"/>
            </a:br>
            <a:r>
              <a:rPr lang="cs-CZ" sz="2400" dirty="0"/>
              <a:t>na každé pololetí</a:t>
            </a:r>
          </a:p>
          <a:p>
            <a:pPr lvl="0">
              <a:spcAft>
                <a:spcPts val="600"/>
              </a:spcAft>
            </a:pPr>
            <a:r>
              <a:rPr lang="cs-CZ" sz="2400" dirty="0"/>
              <a:t>evidence přítomnosti dětí (bagatelní podpora)</a:t>
            </a:r>
          </a:p>
          <a:p>
            <a:pPr lvl="0">
              <a:spcAft>
                <a:spcPts val="600"/>
              </a:spcAft>
            </a:pPr>
            <a:r>
              <a:rPr lang="cs-CZ" sz="2400" dirty="0"/>
              <a:t>doklady o vazbě rodičů (resp. osob pečujících o děti</a:t>
            </a:r>
            <a:br>
              <a:rPr lang="cs-CZ" sz="2400" dirty="0"/>
            </a:br>
            <a:r>
              <a:rPr lang="cs-CZ" sz="2400" dirty="0"/>
              <a:t>ve společné domácnosti) na trh práce</a:t>
            </a:r>
          </a:p>
          <a:p>
            <a:pPr marL="0" lvl="0" indent="0" algn="just">
              <a:spcAft>
                <a:spcPts val="600"/>
              </a:spcAft>
              <a:buNone/>
            </a:pPr>
            <a:r>
              <a:rPr lang="cs-CZ" sz="2400" b="1" dirty="0"/>
              <a:t>Upozornění:</a:t>
            </a:r>
          </a:p>
          <a:p>
            <a:pPr>
              <a:spcAft>
                <a:spcPts val="600"/>
              </a:spcAft>
            </a:pPr>
            <a:r>
              <a:rPr lang="cs-CZ" sz="2400" dirty="0"/>
              <a:t>výdaje, které nebudou součástí projektu (jako např. stravné dětí), ale jsou nezbytné pro realizaci projektu</a:t>
            </a:r>
            <a:br>
              <a:rPr lang="cs-CZ" sz="2400" dirty="0"/>
            </a:br>
            <a:r>
              <a:rPr lang="cs-CZ" sz="2400" dirty="0"/>
              <a:t>je potřeba přesně definovat v projektové žádosti</a:t>
            </a:r>
          </a:p>
          <a:p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l"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15</a:t>
            </a:fld>
            <a:endParaRPr lang="cs-CZ" dirty="0"/>
          </a:p>
        </p:txBody>
      </p:sp>
      <p:grpSp>
        <p:nvGrpSpPr>
          <p:cNvPr id="5" name="Group 837">
            <a:extLst>
              <a:ext uri="{FF2B5EF4-FFF2-40B4-BE49-F238E27FC236}">
                <a16:creationId xmlns:a16="http://schemas.microsoft.com/office/drawing/2014/main" id="{D45EDE18-A8F3-42F9-A0F7-0F359AD8CBBB}"/>
              </a:ext>
            </a:extLst>
          </p:cNvPr>
          <p:cNvGrpSpPr/>
          <p:nvPr/>
        </p:nvGrpSpPr>
        <p:grpSpPr>
          <a:xfrm>
            <a:off x="1676400" y="5925515"/>
            <a:ext cx="5791199" cy="738505"/>
            <a:chOff x="0" y="3047"/>
            <a:chExt cx="6085356" cy="776270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4AA59A05-AAB3-48E0-8410-80A30F081196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09DC3729-7974-4937-8AF8-8C6CA7CEB82B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05128F71-8402-4644-8D7F-E6FCF01256B6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9A48CD60-823C-4AE0-B64D-99BDD6601AC4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D4F6E513-38C5-481D-8D02-8A1B50775D08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BFD90E16-DC21-43EC-8BEC-BE5DEE85EBB9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4669CEA9-71C0-433A-8C34-DAE6259C8F67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5F846BAB-B604-4301-9CD4-F288C33D67E3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1BA5831C-00E2-4C70-BC02-A79DC07D5C4A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77DA9B45-09FC-46FF-8FE5-AB683EDE97FE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0608466F-E696-4A4E-930B-C8922C5C0629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09433300-00F3-4478-928B-93E6D40D1DDA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FB07E069-B3DA-48D4-BCD6-13E247F0E1FE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CCB93A26-3445-4FA7-B015-D99A17657C60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6872FAB5-7B7F-4E70-BD88-6EBAC7EA46B7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8E47C2F1-E568-43C0-A4AF-806B75ED2301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0CED9188-EF24-44B0-8709-9E2E679DC279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59577600-A7A8-4B30-8675-ECB9DE438B13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320C9329-95CA-4AF6-BFE8-35020DA2C418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DDCF6BC1-0B76-4A52-B67E-53AE506513AA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693FC6B5-7276-4BE4-AC2F-6DEB0D842318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D223FA3B-33D0-4579-A3A9-75B9D055323F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2441209A-236B-47C3-B9D7-EFECCF349BB6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1C080597-D1A7-464D-9160-E138821A1814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503D8725-09A5-44B1-B53E-65B4CC0829AF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4" name="Obrázek 3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B6CBE913-40B6-4258-9641-6B3B43D20308}"/>
              </a:ext>
            </a:extLst>
          </p:cNvPr>
          <p:cNvPicPr/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52559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31565" y="522186"/>
            <a:ext cx="8229600" cy="792087"/>
          </a:xfrm>
        </p:spPr>
        <p:txBody>
          <a:bodyPr>
            <a:noAutofit/>
          </a:bodyPr>
          <a:lstStyle/>
          <a:p>
            <a:pPr algn="l"/>
            <a:br>
              <a:rPr lang="cs-CZ" sz="2400" b="1" dirty="0"/>
            </a:br>
            <a:r>
              <a:rPr lang="cs-CZ" sz="2800" b="1" dirty="0"/>
              <a:t>Společné podmínky aktivit 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306135" y="1200459"/>
            <a:ext cx="8208912" cy="506794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b="1" dirty="0"/>
          </a:p>
          <a:p>
            <a:pPr>
              <a:spcAft>
                <a:spcPts val="600"/>
              </a:spcAft>
            </a:pPr>
            <a:r>
              <a:rPr lang="cs-CZ" sz="2400" dirty="0"/>
              <a:t>rodiče či osoby pečující o dítě budou uvedeny v přihlášce</a:t>
            </a:r>
          </a:p>
          <a:p>
            <a:pPr>
              <a:spcAft>
                <a:spcPts val="600"/>
              </a:spcAft>
            </a:pPr>
            <a:r>
              <a:rPr lang="cs-CZ" sz="2400" dirty="0"/>
              <a:t>v případě </a:t>
            </a:r>
            <a:r>
              <a:rPr lang="cs-CZ" sz="2400" u="sng" dirty="0"/>
              <a:t>střídavé péče </a:t>
            </a:r>
            <a:r>
              <a:rPr lang="cs-CZ" sz="2400" dirty="0"/>
              <a:t>stačí uvést údaje pro jednu z domácností, kde dítě pobývá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cs-CZ" sz="2400" b="1" dirty="0"/>
              <a:t>Rodiče jsou </a:t>
            </a:r>
            <a:r>
              <a:rPr lang="cs-CZ" sz="2400" b="1" u="sng" dirty="0"/>
              <a:t>způsobilou cílovou skupinou </a:t>
            </a:r>
            <a:r>
              <a:rPr lang="cs-CZ" sz="2400" b="1" dirty="0"/>
              <a:t>jen, když splní jedno z následujících kritérií: </a:t>
            </a:r>
          </a:p>
          <a:p>
            <a:pPr>
              <a:spcAft>
                <a:spcPts val="600"/>
              </a:spcAft>
            </a:pPr>
            <a:r>
              <a:rPr lang="cs-CZ" sz="2400" dirty="0"/>
              <a:t>jsou zaměstnaní</a:t>
            </a:r>
          </a:p>
          <a:p>
            <a:pPr>
              <a:spcAft>
                <a:spcPts val="600"/>
              </a:spcAft>
            </a:pPr>
            <a:r>
              <a:rPr lang="cs-CZ" sz="2400" dirty="0"/>
              <a:t>vykonávají podnikatelskou činnost</a:t>
            </a:r>
          </a:p>
          <a:p>
            <a:pPr>
              <a:spcAft>
                <a:spcPts val="600"/>
              </a:spcAft>
            </a:pPr>
            <a:r>
              <a:rPr lang="cs-CZ" sz="2400" dirty="0"/>
              <a:t>v případě nezaměstnanosti práci aktivně hledají </a:t>
            </a:r>
          </a:p>
          <a:p>
            <a:pPr>
              <a:spcAft>
                <a:spcPts val="600"/>
              </a:spcAft>
            </a:pPr>
            <a:r>
              <a:rPr lang="cs-CZ" sz="2400" dirty="0"/>
              <a:t>jsou zapojeni v procesu vzdělávání či rekvalifikace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l"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16</a:t>
            </a:fld>
            <a:endParaRPr lang="cs-CZ" dirty="0"/>
          </a:p>
        </p:txBody>
      </p:sp>
      <p:grpSp>
        <p:nvGrpSpPr>
          <p:cNvPr id="5" name="Group 837">
            <a:extLst>
              <a:ext uri="{FF2B5EF4-FFF2-40B4-BE49-F238E27FC236}">
                <a16:creationId xmlns:a16="http://schemas.microsoft.com/office/drawing/2014/main" id="{FA6600FD-1BFD-4B0B-A96B-BB71AA7B10A0}"/>
              </a:ext>
            </a:extLst>
          </p:cNvPr>
          <p:cNvGrpSpPr/>
          <p:nvPr/>
        </p:nvGrpSpPr>
        <p:grpSpPr>
          <a:xfrm>
            <a:off x="1676400" y="5925515"/>
            <a:ext cx="5791199" cy="738505"/>
            <a:chOff x="0" y="3047"/>
            <a:chExt cx="6085356" cy="776270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7D63559D-98A6-487D-883E-F6798C19D8EA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D4A25995-7E3E-4D44-AD98-8F27160607CA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2763C429-669F-40AF-884E-5065DD7AD366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3876D5C3-3B43-406F-AD97-DAA2E1C88CAC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D9C346BA-43F0-4473-BAB4-7EF0363BF2A4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EC79EF28-2F75-42A6-84A6-F6FA94DB14FE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EC97DF79-6004-493C-96FE-8C5182FE45F6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27636E6D-103E-4BD9-8DAC-4A60A3BA9E44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C4E5E646-0055-438A-A52B-4ACBF4A526B0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F922C116-66E8-4EF2-A76B-58818D163D3F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47349737-D771-44C0-8F1A-98135C17534C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F34A6C17-F909-4318-9C8C-FE01F7C719F4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E1B5FF6B-03F5-4801-A571-257F84D28E5D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26AFC001-1853-496E-84D0-62DDA2168F37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346E8585-AB6D-4E7F-9E7A-4E60E508F616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EC5B33FD-2789-46DF-A3B3-C2903D08795B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807F555F-BB09-4B7F-AC94-EEFD223BE2E4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A7A4ED18-5A87-4630-8EC2-48979453D26E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6A340E0D-6A78-4E7D-BE55-2297F087EA67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4016329D-22DE-42FC-BAB6-5EA014DBFBBE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AD29BF2E-8D05-4224-A9DB-DA13EA19CBD5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092C5CF6-146D-40FD-AD5C-512C5D48C067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CB9E1D1F-69BA-4D43-9522-BD930C625DE6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69FBCD1F-3772-47A0-8340-3C67FD0EAA41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FC090AA2-FF03-4CD5-B684-EE071A198B5B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4" name="Obrázek 3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59FD13AA-60E2-415C-B72C-3AFB29232C5C}"/>
              </a:ext>
            </a:extLst>
          </p:cNvPr>
          <p:cNvPicPr/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34682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6256" y="255793"/>
            <a:ext cx="8229600" cy="792087"/>
          </a:xfrm>
        </p:spPr>
        <p:txBody>
          <a:bodyPr>
            <a:noAutofit/>
          </a:bodyPr>
          <a:lstStyle/>
          <a:p>
            <a:pPr algn="l"/>
            <a:br>
              <a:rPr lang="cs-CZ" sz="2400" b="1" dirty="0">
                <a:solidFill>
                  <a:srgbClr val="009900"/>
                </a:solidFill>
              </a:rPr>
            </a:br>
            <a:r>
              <a:rPr lang="cs-CZ" sz="2800" b="1" dirty="0"/>
              <a:t>Společné podmínky aktivit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299219" y="1046095"/>
            <a:ext cx="8518525" cy="5067945"/>
          </a:xfrm>
        </p:spPr>
        <p:txBody>
          <a:bodyPr>
            <a:normAutofit fontScale="92500"/>
          </a:bodyPr>
          <a:lstStyle/>
          <a:p>
            <a:pPr marL="0" lvl="0" indent="0">
              <a:spcAft>
                <a:spcPts val="600"/>
              </a:spcAft>
              <a:buNone/>
            </a:pPr>
            <a:r>
              <a:rPr lang="cs-CZ" sz="2400" b="1" dirty="0"/>
              <a:t>Formy doložení vazby cílové skupiny na trh práce:</a:t>
            </a: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zaměstnaný rodič - potvrzení zaměstnavatele o pracovním poměru (vč. DPP, DPČ) s uvedením doby trvání pracovní smlouvy</a:t>
            </a:r>
          </a:p>
          <a:p>
            <a:pPr lvl="0">
              <a:spcAft>
                <a:spcPts val="600"/>
              </a:spcAft>
            </a:pPr>
            <a:r>
              <a:rPr lang="cs-CZ" sz="2400" dirty="0"/>
              <a:t>OSVČ - potvrzení ČSSZ o úhradě odvodů na sociální pojištění</a:t>
            </a:r>
          </a:p>
          <a:p>
            <a:pPr lvl="0">
              <a:spcAft>
                <a:spcPts val="600"/>
              </a:spcAft>
            </a:pPr>
            <a:r>
              <a:rPr lang="cs-CZ" sz="2400" dirty="0"/>
              <a:t>nezaměstnaný - potvrzení z úřadu práce, že rodič (pečující osoba) je veden v evidenci uchazečů o zaměstnání </a:t>
            </a:r>
          </a:p>
          <a:p>
            <a:pPr lvl="0">
              <a:spcAft>
                <a:spcPts val="600"/>
              </a:spcAft>
            </a:pPr>
            <a:r>
              <a:rPr lang="cs-CZ" sz="2400" dirty="0"/>
              <a:t>osoby v procesu vzdělávání - potvrzení o studiu </a:t>
            </a:r>
          </a:p>
          <a:p>
            <a:pPr lvl="0">
              <a:spcAft>
                <a:spcPts val="600"/>
              </a:spcAft>
            </a:pPr>
            <a:r>
              <a:rPr lang="cs-CZ" sz="2400" dirty="0"/>
              <a:t>osoby absolvující rekvalifikační kurz – potvrzení o účasti</a:t>
            </a:r>
            <a:br>
              <a:rPr lang="cs-CZ" sz="2400" dirty="0"/>
            </a:br>
            <a:r>
              <a:rPr lang="cs-CZ" sz="2400" dirty="0"/>
              <a:t>na rekvalifikačním kurzu, příp. potvrzení o jeho úspěšném ukončení </a:t>
            </a:r>
          </a:p>
          <a:p>
            <a:pPr marL="0" indent="0">
              <a:buNone/>
            </a:pPr>
            <a:r>
              <a:rPr lang="cs-CZ" sz="2400" b="1" dirty="0"/>
              <a:t>Frekvence dokládání vazby na trh práce</a:t>
            </a:r>
          </a:p>
          <a:p>
            <a:r>
              <a:rPr lang="cs-CZ" sz="2400" dirty="0"/>
              <a:t>před přijetím dítěte do zařízení </a:t>
            </a:r>
          </a:p>
          <a:p>
            <a:r>
              <a:rPr lang="cs-CZ" sz="2400" dirty="0"/>
              <a:t>aktualizace s každou monitorovací zprávou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l"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17</a:t>
            </a:fld>
            <a:endParaRPr lang="cs-CZ" dirty="0"/>
          </a:p>
        </p:txBody>
      </p:sp>
      <p:grpSp>
        <p:nvGrpSpPr>
          <p:cNvPr id="5" name="Group 837">
            <a:extLst>
              <a:ext uri="{FF2B5EF4-FFF2-40B4-BE49-F238E27FC236}">
                <a16:creationId xmlns:a16="http://schemas.microsoft.com/office/drawing/2014/main" id="{ABDAABEE-384A-4F22-B675-70F074696FCB}"/>
              </a:ext>
            </a:extLst>
          </p:cNvPr>
          <p:cNvGrpSpPr/>
          <p:nvPr/>
        </p:nvGrpSpPr>
        <p:grpSpPr>
          <a:xfrm>
            <a:off x="1662881" y="6119495"/>
            <a:ext cx="5791199" cy="738505"/>
            <a:chOff x="0" y="3047"/>
            <a:chExt cx="6085356" cy="776270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EB250B7-D9DF-412E-9DD7-1C308FD086D4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2ABDE419-D1DF-42DF-A6CE-62D93443BDCD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3566FE13-C18A-468E-A29C-30C5EE70E8A3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78111746-F787-42A8-959C-CE46726F984B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AFF109DF-164C-41A2-8470-ADD441C54CFF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1579F02B-F6B2-4B9C-9E29-90AB54078D86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D40524BB-C8F9-4C85-978D-2457DF4F76FD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75E6D80D-27BD-4E1C-8EE0-9C03C9D21534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0F30847A-8B05-4D88-85EE-212D3CD429F8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8FBF0DA0-6DDC-4842-92CE-F53011B4B438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F32631CE-DABA-40F9-96CE-8058D8100411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B3392DFB-D907-4F7D-BD7C-554144B6A31D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9B2177E0-0732-478C-9F8C-05FC982A1D8A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BC8B013B-67F6-4441-9500-CC21DFF857BB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9959AD09-6CFE-47A1-B382-9B4FFAB94EE3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515591DE-3509-4F6A-A3BE-6DCB0E07772D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FA9CDD17-AF7C-49B5-A7B9-12644C844D16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3EBD8022-1806-4705-AD7B-4DD00861902E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6F4B59CB-0A46-428A-92C5-7998FF04305B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07314CEC-256C-43F7-BFEE-53D5E7047863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9B3EB998-C460-48BC-AB02-7AFF1173BC6C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7F9A458E-5296-4955-845E-A959132D0B0E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B60D2735-3381-41C3-BC01-FF80C7EC5990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D621E848-4034-4A07-8875-A5ED8260E78D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52FADD84-62FC-4289-A5E4-570DF10D0F62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4" name="Obrázek 3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CBDED551-9C73-4D9E-AE14-37B08751437E}"/>
              </a:ext>
            </a:extLst>
          </p:cNvPr>
          <p:cNvPicPr/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50401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02765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16C158-E1AA-420B-AF1B-9738AF570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9681"/>
            <a:ext cx="8229600" cy="634082"/>
          </a:xfrm>
        </p:spPr>
        <p:txBody>
          <a:bodyPr>
            <a:normAutofit fontScale="90000"/>
          </a:bodyPr>
          <a:lstStyle/>
          <a:p>
            <a:pPr algn="l"/>
            <a:r>
              <a:rPr lang="cs-CZ" b="1" dirty="0"/>
              <a:t>Podporované aktivity výzvy č. 2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C4A1058-2C7B-46BB-BE75-D22522AAC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3764"/>
            <a:ext cx="8229600" cy="4782400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cs-CZ" dirty="0"/>
              <a:t>Příprava osob z cílových skupin ke vstupu či návratu na trh práce</a:t>
            </a:r>
          </a:p>
          <a:p>
            <a:pPr lvl="0"/>
            <a:r>
              <a:rPr lang="cs-CZ" dirty="0"/>
              <a:t>Zvyšování zaměstnanosti cílových skupin </a:t>
            </a:r>
          </a:p>
          <a:p>
            <a:pPr lvl="0"/>
            <a:r>
              <a:rPr lang="cs-CZ" dirty="0"/>
              <a:t>Podpora udržitelnosti cílových skupin na trhu práce </a:t>
            </a:r>
          </a:p>
          <a:p>
            <a:pPr lvl="0"/>
            <a:r>
              <a:rPr lang="cs-CZ" dirty="0"/>
              <a:t>Podpora prostupného zaměstnávání </a:t>
            </a:r>
          </a:p>
          <a:p>
            <a:pPr lvl="0"/>
            <a:endParaRPr lang="cs-CZ" dirty="0"/>
          </a:p>
          <a:p>
            <a:pPr marL="0" indent="0">
              <a:buNone/>
            </a:pPr>
            <a:r>
              <a:rPr lang="cs-CZ" dirty="0"/>
              <a:t>V každém projektu by měla být zařazena aktivita spojená s tvorbou nových udržitelných pracovních míst, umístěním na volná pracovní místa či zprostředkováním zaměstnání, čímž je v maximální míře zajištěno zvýšení pracovního uplatnění cílové skupiny</a:t>
            </a:r>
          </a:p>
        </p:txBody>
      </p:sp>
      <p:pic>
        <p:nvPicPr>
          <p:cNvPr id="4" name="Obrázek 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4F467A29-7FD0-4024-ADD8-576D2FCD2C5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21105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837">
            <a:extLst>
              <a:ext uri="{FF2B5EF4-FFF2-40B4-BE49-F238E27FC236}">
                <a16:creationId xmlns:a16="http://schemas.microsoft.com/office/drawing/2014/main" id="{F863BD25-104D-4AE6-81D3-35D8A5E78834}"/>
              </a:ext>
            </a:extLst>
          </p:cNvPr>
          <p:cNvGrpSpPr/>
          <p:nvPr/>
        </p:nvGrpSpPr>
        <p:grpSpPr>
          <a:xfrm>
            <a:off x="1662881" y="6119495"/>
            <a:ext cx="5791199" cy="738505"/>
            <a:chOff x="0" y="3047"/>
            <a:chExt cx="6085356" cy="776270"/>
          </a:xfrm>
        </p:grpSpPr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FBBA6D2C-005F-4970-A915-FBFB4D8153BA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5444FDC6-AAC4-4F09-8BDD-B17074F9D593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Picture 13">
              <a:extLst>
                <a:ext uri="{FF2B5EF4-FFF2-40B4-BE49-F238E27FC236}">
                  <a16:creationId xmlns:a16="http://schemas.microsoft.com/office/drawing/2014/main" id="{B9C26890-52E1-4D46-994E-88330DCE76E0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9" name="Picture 15">
              <a:extLst>
                <a:ext uri="{FF2B5EF4-FFF2-40B4-BE49-F238E27FC236}">
                  <a16:creationId xmlns:a16="http://schemas.microsoft.com/office/drawing/2014/main" id="{D84CFAA1-08EE-4D51-A99B-5EAF615418E3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0" name="Picture 17">
              <a:extLst>
                <a:ext uri="{FF2B5EF4-FFF2-40B4-BE49-F238E27FC236}">
                  <a16:creationId xmlns:a16="http://schemas.microsoft.com/office/drawing/2014/main" id="{F484A6D4-F630-456F-86A2-91E836210B9A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1" name="Picture 19">
              <a:extLst>
                <a:ext uri="{FF2B5EF4-FFF2-40B4-BE49-F238E27FC236}">
                  <a16:creationId xmlns:a16="http://schemas.microsoft.com/office/drawing/2014/main" id="{C787158B-598D-4BC3-8DE9-5F019DC5EEA9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21">
              <a:extLst>
                <a:ext uri="{FF2B5EF4-FFF2-40B4-BE49-F238E27FC236}">
                  <a16:creationId xmlns:a16="http://schemas.microsoft.com/office/drawing/2014/main" id="{EA1871B2-B1B4-4BA7-9584-6EC467B1D762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3" name="Picture 23">
              <a:extLst>
                <a:ext uri="{FF2B5EF4-FFF2-40B4-BE49-F238E27FC236}">
                  <a16:creationId xmlns:a16="http://schemas.microsoft.com/office/drawing/2014/main" id="{73CA6CE6-49FA-40E6-B8DB-4796ACFF8FFD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25">
              <a:extLst>
                <a:ext uri="{FF2B5EF4-FFF2-40B4-BE49-F238E27FC236}">
                  <a16:creationId xmlns:a16="http://schemas.microsoft.com/office/drawing/2014/main" id="{789ABFDB-93AE-4807-85E2-34A087B0142E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7">
              <a:extLst>
                <a:ext uri="{FF2B5EF4-FFF2-40B4-BE49-F238E27FC236}">
                  <a16:creationId xmlns:a16="http://schemas.microsoft.com/office/drawing/2014/main" id="{33FE04BB-AF0D-42F7-8A9D-9CC030DCF1E4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9">
              <a:extLst>
                <a:ext uri="{FF2B5EF4-FFF2-40B4-BE49-F238E27FC236}">
                  <a16:creationId xmlns:a16="http://schemas.microsoft.com/office/drawing/2014/main" id="{5AB19826-4D03-41C1-B708-50AC47363837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31">
              <a:extLst>
                <a:ext uri="{FF2B5EF4-FFF2-40B4-BE49-F238E27FC236}">
                  <a16:creationId xmlns:a16="http://schemas.microsoft.com/office/drawing/2014/main" id="{BFB0468B-5FCD-4FC7-B96B-A366009E3313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18" name="Picture 33">
              <a:extLst>
                <a:ext uri="{FF2B5EF4-FFF2-40B4-BE49-F238E27FC236}">
                  <a16:creationId xmlns:a16="http://schemas.microsoft.com/office/drawing/2014/main" id="{6DCE4E7F-C249-4C0E-B006-04163841D081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35">
              <a:extLst>
                <a:ext uri="{FF2B5EF4-FFF2-40B4-BE49-F238E27FC236}">
                  <a16:creationId xmlns:a16="http://schemas.microsoft.com/office/drawing/2014/main" id="{6D5C7B93-7AE0-40D6-87F4-24FC49D407F7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7">
              <a:extLst>
                <a:ext uri="{FF2B5EF4-FFF2-40B4-BE49-F238E27FC236}">
                  <a16:creationId xmlns:a16="http://schemas.microsoft.com/office/drawing/2014/main" id="{34472955-6149-49C0-BE46-EB5227CBF4B8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9">
              <a:extLst>
                <a:ext uri="{FF2B5EF4-FFF2-40B4-BE49-F238E27FC236}">
                  <a16:creationId xmlns:a16="http://schemas.microsoft.com/office/drawing/2014/main" id="{AC30AC81-3D5F-438B-A0EF-A546C80FFF49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41">
              <a:extLst>
                <a:ext uri="{FF2B5EF4-FFF2-40B4-BE49-F238E27FC236}">
                  <a16:creationId xmlns:a16="http://schemas.microsoft.com/office/drawing/2014/main" id="{9C5B893B-8732-444D-815A-68DEC4E73B83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3" name="Picture 43">
              <a:extLst>
                <a:ext uri="{FF2B5EF4-FFF2-40B4-BE49-F238E27FC236}">
                  <a16:creationId xmlns:a16="http://schemas.microsoft.com/office/drawing/2014/main" id="{45C1E443-718F-4B07-B17B-54256DACA7F3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45">
              <a:extLst>
                <a:ext uri="{FF2B5EF4-FFF2-40B4-BE49-F238E27FC236}">
                  <a16:creationId xmlns:a16="http://schemas.microsoft.com/office/drawing/2014/main" id="{6A3CEC48-77DD-4270-9562-F16AC499D55F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7">
              <a:extLst>
                <a:ext uri="{FF2B5EF4-FFF2-40B4-BE49-F238E27FC236}">
                  <a16:creationId xmlns:a16="http://schemas.microsoft.com/office/drawing/2014/main" id="{008C80CD-1043-4165-89F7-4EDAD0D34704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9">
              <a:extLst>
                <a:ext uri="{FF2B5EF4-FFF2-40B4-BE49-F238E27FC236}">
                  <a16:creationId xmlns:a16="http://schemas.microsoft.com/office/drawing/2014/main" id="{18CC0E06-3D51-477F-B5E7-BEEB24F3FD3F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51">
              <a:extLst>
                <a:ext uri="{FF2B5EF4-FFF2-40B4-BE49-F238E27FC236}">
                  <a16:creationId xmlns:a16="http://schemas.microsoft.com/office/drawing/2014/main" id="{C09B71D9-741E-43A6-8A42-0DD3B35AD019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28" name="Picture 53">
              <a:extLst>
                <a:ext uri="{FF2B5EF4-FFF2-40B4-BE49-F238E27FC236}">
                  <a16:creationId xmlns:a16="http://schemas.microsoft.com/office/drawing/2014/main" id="{9FFD4791-4828-430F-979B-D4AED805C861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55">
              <a:extLst>
                <a:ext uri="{FF2B5EF4-FFF2-40B4-BE49-F238E27FC236}">
                  <a16:creationId xmlns:a16="http://schemas.microsoft.com/office/drawing/2014/main" id="{708D9818-7E3E-486D-97CB-95F968E2DA62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7">
              <a:extLst>
                <a:ext uri="{FF2B5EF4-FFF2-40B4-BE49-F238E27FC236}">
                  <a16:creationId xmlns:a16="http://schemas.microsoft.com/office/drawing/2014/main" id="{B1A7F78F-8834-4D5F-8E98-E9F21AE66342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2750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4DC426-6D98-4532-9A90-E66B52442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22516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cs-CZ" sz="2800" b="1" dirty="0"/>
              <a:t>1. Příprava osob z cílových skupin ke vstupu či návratu na trh práce</a:t>
            </a:r>
            <a:endParaRPr lang="cs-CZ" sz="28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07036AC-5760-4DDE-AC6E-8052B13AE4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dirty="0"/>
              <a:t>a) nástroje a činnosti vedoucí k motivaci a aktivizaci cílových skupin k nalezení zaměstnání a jeho udržení, </a:t>
            </a:r>
          </a:p>
          <a:p>
            <a:pPr marL="0" indent="0">
              <a:buNone/>
            </a:pPr>
            <a:r>
              <a:rPr lang="cs-CZ" dirty="0"/>
              <a:t>b) rozvoj základních kompetencí osob z cílových skupin za účelem snazšího uplatnění na trhu práce, </a:t>
            </a:r>
          </a:p>
          <a:p>
            <a:pPr marL="0" indent="0">
              <a:buNone/>
            </a:pPr>
            <a:r>
              <a:rPr lang="cs-CZ" dirty="0"/>
              <a:t>c) aktivity zaměřené na zvýšení orientace osob </a:t>
            </a:r>
            <a:br>
              <a:rPr lang="cs-CZ" dirty="0"/>
            </a:br>
            <a:r>
              <a:rPr lang="cs-CZ" dirty="0"/>
              <a:t>z cílových skupin v požadavcích trhu práce </a:t>
            </a:r>
            <a:br>
              <a:rPr lang="cs-CZ" dirty="0"/>
            </a:br>
            <a:r>
              <a:rPr lang="cs-CZ" dirty="0"/>
              <a:t>a realizace poradenských činností a programů, jejichž cílem je zjišťování osobnostních </a:t>
            </a:r>
            <a:br>
              <a:rPr lang="cs-CZ" dirty="0"/>
            </a:br>
            <a:r>
              <a:rPr lang="cs-CZ" dirty="0"/>
              <a:t>a kvalifikačních předpokladů osob pro volbu povolání za účelem zprostředkování vhodného zaměstnání.</a:t>
            </a:r>
          </a:p>
          <a:p>
            <a:endParaRPr lang="cs-CZ" dirty="0"/>
          </a:p>
        </p:txBody>
      </p:sp>
      <p:pic>
        <p:nvPicPr>
          <p:cNvPr id="4" name="Obrázek 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8F1ED319-2EEE-432B-9C14-B9955DD1437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21105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837">
            <a:extLst>
              <a:ext uri="{FF2B5EF4-FFF2-40B4-BE49-F238E27FC236}">
                <a16:creationId xmlns:a16="http://schemas.microsoft.com/office/drawing/2014/main" id="{F3F4CA8D-0F9F-4CD8-BB8B-F858CD67CCD4}"/>
              </a:ext>
            </a:extLst>
          </p:cNvPr>
          <p:cNvGrpSpPr/>
          <p:nvPr/>
        </p:nvGrpSpPr>
        <p:grpSpPr>
          <a:xfrm>
            <a:off x="1662881" y="6119495"/>
            <a:ext cx="5791199" cy="738505"/>
            <a:chOff x="0" y="3047"/>
            <a:chExt cx="6085356" cy="776270"/>
          </a:xfrm>
        </p:grpSpPr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B31D92AB-EA0D-44D6-BDBB-3811E2F1B801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C01E2011-6335-4C00-B4D5-A5C495F5681D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Picture 13">
              <a:extLst>
                <a:ext uri="{FF2B5EF4-FFF2-40B4-BE49-F238E27FC236}">
                  <a16:creationId xmlns:a16="http://schemas.microsoft.com/office/drawing/2014/main" id="{D698A4CD-2058-47DE-9474-3CC28EBB82E7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9" name="Picture 15">
              <a:extLst>
                <a:ext uri="{FF2B5EF4-FFF2-40B4-BE49-F238E27FC236}">
                  <a16:creationId xmlns:a16="http://schemas.microsoft.com/office/drawing/2014/main" id="{C53C17E6-18C8-45B2-91E6-D6CAA096668C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0" name="Picture 17">
              <a:extLst>
                <a:ext uri="{FF2B5EF4-FFF2-40B4-BE49-F238E27FC236}">
                  <a16:creationId xmlns:a16="http://schemas.microsoft.com/office/drawing/2014/main" id="{B02BA16B-72D1-4A64-92EA-2F4575A41B6D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1" name="Picture 19">
              <a:extLst>
                <a:ext uri="{FF2B5EF4-FFF2-40B4-BE49-F238E27FC236}">
                  <a16:creationId xmlns:a16="http://schemas.microsoft.com/office/drawing/2014/main" id="{7B706B8E-7C44-4332-9D7C-C13C97B9D3BA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21">
              <a:extLst>
                <a:ext uri="{FF2B5EF4-FFF2-40B4-BE49-F238E27FC236}">
                  <a16:creationId xmlns:a16="http://schemas.microsoft.com/office/drawing/2014/main" id="{F758A039-393F-4F72-9183-80F2172807D2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3" name="Picture 23">
              <a:extLst>
                <a:ext uri="{FF2B5EF4-FFF2-40B4-BE49-F238E27FC236}">
                  <a16:creationId xmlns:a16="http://schemas.microsoft.com/office/drawing/2014/main" id="{B8246A6D-4C00-4FB5-BDE4-5D5BF9D02F7A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25">
              <a:extLst>
                <a:ext uri="{FF2B5EF4-FFF2-40B4-BE49-F238E27FC236}">
                  <a16:creationId xmlns:a16="http://schemas.microsoft.com/office/drawing/2014/main" id="{97F713C3-5930-48F9-8B04-55C2FBD16867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7">
              <a:extLst>
                <a:ext uri="{FF2B5EF4-FFF2-40B4-BE49-F238E27FC236}">
                  <a16:creationId xmlns:a16="http://schemas.microsoft.com/office/drawing/2014/main" id="{607B760A-7DD7-4699-942C-9C882A28E75A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9">
              <a:extLst>
                <a:ext uri="{FF2B5EF4-FFF2-40B4-BE49-F238E27FC236}">
                  <a16:creationId xmlns:a16="http://schemas.microsoft.com/office/drawing/2014/main" id="{55126728-DF93-49D2-A5C6-4528D9A8B132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31">
              <a:extLst>
                <a:ext uri="{FF2B5EF4-FFF2-40B4-BE49-F238E27FC236}">
                  <a16:creationId xmlns:a16="http://schemas.microsoft.com/office/drawing/2014/main" id="{A73071BB-AF32-4805-A07C-60FB8B2843EE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18" name="Picture 33">
              <a:extLst>
                <a:ext uri="{FF2B5EF4-FFF2-40B4-BE49-F238E27FC236}">
                  <a16:creationId xmlns:a16="http://schemas.microsoft.com/office/drawing/2014/main" id="{FFBBA791-4395-4DB4-A1B5-5472AE0853A3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35">
              <a:extLst>
                <a:ext uri="{FF2B5EF4-FFF2-40B4-BE49-F238E27FC236}">
                  <a16:creationId xmlns:a16="http://schemas.microsoft.com/office/drawing/2014/main" id="{F1AEA7BC-E2F6-4910-8EEB-F9089DD60FA9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7">
              <a:extLst>
                <a:ext uri="{FF2B5EF4-FFF2-40B4-BE49-F238E27FC236}">
                  <a16:creationId xmlns:a16="http://schemas.microsoft.com/office/drawing/2014/main" id="{BCF467FF-DB4D-4B39-90A9-2117270FA4DC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9">
              <a:extLst>
                <a:ext uri="{FF2B5EF4-FFF2-40B4-BE49-F238E27FC236}">
                  <a16:creationId xmlns:a16="http://schemas.microsoft.com/office/drawing/2014/main" id="{A5791608-4A45-4149-8672-F44118D1DF91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41">
              <a:extLst>
                <a:ext uri="{FF2B5EF4-FFF2-40B4-BE49-F238E27FC236}">
                  <a16:creationId xmlns:a16="http://schemas.microsoft.com/office/drawing/2014/main" id="{AF299000-C042-47F9-8B34-2BC163DD1164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3" name="Picture 43">
              <a:extLst>
                <a:ext uri="{FF2B5EF4-FFF2-40B4-BE49-F238E27FC236}">
                  <a16:creationId xmlns:a16="http://schemas.microsoft.com/office/drawing/2014/main" id="{BFFFC712-3EA7-4011-8CED-23A69C06E618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45">
              <a:extLst>
                <a:ext uri="{FF2B5EF4-FFF2-40B4-BE49-F238E27FC236}">
                  <a16:creationId xmlns:a16="http://schemas.microsoft.com/office/drawing/2014/main" id="{8F8C08FD-6B1E-4984-9C67-60D35B4627AF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7">
              <a:extLst>
                <a:ext uri="{FF2B5EF4-FFF2-40B4-BE49-F238E27FC236}">
                  <a16:creationId xmlns:a16="http://schemas.microsoft.com/office/drawing/2014/main" id="{BB110515-E227-4742-B910-0F1CD8F13967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9">
              <a:extLst>
                <a:ext uri="{FF2B5EF4-FFF2-40B4-BE49-F238E27FC236}">
                  <a16:creationId xmlns:a16="http://schemas.microsoft.com/office/drawing/2014/main" id="{E7CDC36D-819C-4C05-BB49-FC97EE71F7C0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51">
              <a:extLst>
                <a:ext uri="{FF2B5EF4-FFF2-40B4-BE49-F238E27FC236}">
                  <a16:creationId xmlns:a16="http://schemas.microsoft.com/office/drawing/2014/main" id="{22985216-B311-43D6-8516-185A83B10652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28" name="Picture 53">
              <a:extLst>
                <a:ext uri="{FF2B5EF4-FFF2-40B4-BE49-F238E27FC236}">
                  <a16:creationId xmlns:a16="http://schemas.microsoft.com/office/drawing/2014/main" id="{1FE2339E-03F9-4A80-A223-9F171BC31E81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55">
              <a:extLst>
                <a:ext uri="{FF2B5EF4-FFF2-40B4-BE49-F238E27FC236}">
                  <a16:creationId xmlns:a16="http://schemas.microsoft.com/office/drawing/2014/main" id="{4BDFAAA0-1810-4325-B587-086AD3AC74F0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7">
              <a:extLst>
                <a:ext uri="{FF2B5EF4-FFF2-40B4-BE49-F238E27FC236}">
                  <a16:creationId xmlns:a16="http://schemas.microsoft.com/office/drawing/2014/main" id="{398FB204-9FD0-437C-80B3-E04FC7C7FD76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14242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634433" y="792088"/>
            <a:ext cx="8229600" cy="692696"/>
          </a:xfrm>
        </p:spPr>
        <p:txBody>
          <a:bodyPr>
            <a:normAutofit/>
          </a:bodyPr>
          <a:lstStyle/>
          <a:p>
            <a:pPr algn="l"/>
            <a:r>
              <a:rPr lang="cs-CZ" sz="3200" b="1" u="sng" dirty="0"/>
              <a:t>Program semináře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529408"/>
            <a:ext cx="8085584" cy="4563888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cs-CZ" sz="2400" b="1" dirty="0"/>
              <a:t>Základní specifikace výzev</a:t>
            </a: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cs-CZ" sz="2400" b="1" dirty="0"/>
              <a:t>Oprávnění žadatelé</a:t>
            </a: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cs-CZ" sz="2400" b="1" dirty="0"/>
              <a:t>Cílové skupiny (vč. analýzy CS)</a:t>
            </a: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cs-CZ" sz="2400" b="1" dirty="0"/>
              <a:t>Zaměření výzvy – podporované aktivity</a:t>
            </a: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cs-CZ" sz="2400" b="1" dirty="0"/>
              <a:t>Podání žádosti – IS KP14+</a:t>
            </a: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cs-CZ" sz="2400" b="1" dirty="0"/>
              <a:t>Způsob hodnocení a výběr projektů</a:t>
            </a: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cs-CZ" sz="2400" b="1" dirty="0"/>
              <a:t>Informační zdroje</a:t>
            </a:r>
          </a:p>
          <a:p>
            <a:pPr marL="457200" indent="-45720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cs-CZ" sz="2400" b="1" dirty="0"/>
              <a:t>Dotazy, diskuze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rabicPeriod"/>
            </a:pPr>
            <a:endParaRPr lang="cs-CZ" sz="2400" dirty="0"/>
          </a:p>
          <a:p>
            <a:pPr marL="0" indent="0" algn="just">
              <a:spcAft>
                <a:spcPts val="600"/>
              </a:spcAft>
              <a:buNone/>
            </a:pPr>
            <a:endParaRPr lang="cs-CZ" dirty="0"/>
          </a:p>
          <a:p>
            <a:pPr marL="0" lvl="0" indent="0" algn="just">
              <a:spcAft>
                <a:spcPts val="600"/>
              </a:spcAft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2</a:t>
            </a:fld>
            <a:endParaRPr lang="cs-CZ" dirty="0"/>
          </a:p>
        </p:txBody>
      </p:sp>
      <p:grpSp>
        <p:nvGrpSpPr>
          <p:cNvPr id="5" name="Group 837">
            <a:extLst>
              <a:ext uri="{FF2B5EF4-FFF2-40B4-BE49-F238E27FC236}">
                <a16:creationId xmlns:a16="http://schemas.microsoft.com/office/drawing/2014/main" id="{5E92B827-5BCA-450B-BA6D-9D0D1E853F5A}"/>
              </a:ext>
            </a:extLst>
          </p:cNvPr>
          <p:cNvGrpSpPr/>
          <p:nvPr/>
        </p:nvGrpSpPr>
        <p:grpSpPr>
          <a:xfrm>
            <a:off x="1676400" y="5899128"/>
            <a:ext cx="5791199" cy="738505"/>
            <a:chOff x="0" y="3047"/>
            <a:chExt cx="6085356" cy="776270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3BF6968C-CF0E-4819-86A3-F5C8C16C57E9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3D463C22-E3CC-4862-BE0D-E480C4963C41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FDBABA1A-4545-4CF7-AA0E-8838F2DC9D2D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AAAF4ECE-FEAF-4152-B35B-8CACFFA73316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6036EDD4-F637-47E3-9229-2E791AB2DFAE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E1B1A7E9-193B-4228-871F-6A196D2BB7DD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960B8053-C63C-4E09-935C-4DA7A71129E1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CF2B5C28-CA19-4362-9012-7A8410E966E4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8BF30AB2-53C6-4E61-BD0B-8D01D9FF607C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04359A45-39BD-4459-B414-F8EA3467ECB1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C3D443D1-44C9-4280-AECB-3FBCA44610C4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ABA1CE2A-34EB-4E0C-B24E-3A3AA14682A5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6EFEA818-9E86-45BA-8133-504D42A3986D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8F5F7B3D-3014-4719-BD68-1FBE900DAC26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8BA3C97F-61BB-4AF4-ABCA-E63DF07D5939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30F6FBB7-1C6D-4598-A3F1-76694F4122B4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21FDB8FF-F409-472B-9744-3CAFF90AD9A0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2A953F53-3E46-4FF5-92A1-FFA839C07EEA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F4AA2B3C-F6DC-4B24-BF68-F8966FE6D66E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9E005692-7544-4C2E-BB55-BE620E911C46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D622E15A-2208-4DBC-9FA2-D8DA9E5DDDA4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1F591717-0FFF-44C0-BFF3-6D5D668BFBAB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42582FDF-043B-4970-8958-4AEB34A82D67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AA6AA0F0-394E-449F-BA62-560CFAEF611D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46AAC825-7FCA-4669-9403-2FA432988A1B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4" name="Obrázek 3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F662BD78-582F-4870-8C30-8459BD1B631C}"/>
              </a:ext>
            </a:extLst>
          </p:cNvPr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090" y="336741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54104B-7319-4EC8-939C-DD6F76E21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br>
              <a:rPr lang="cs-CZ" b="1" dirty="0">
                <a:solidFill>
                  <a:srgbClr val="009900"/>
                </a:solidFill>
              </a:rPr>
            </a:br>
            <a:r>
              <a:rPr lang="cs-CZ" sz="3100" b="1" dirty="0"/>
              <a:t>2. Zvyšování zaměstnanosti cílových skupin </a:t>
            </a:r>
            <a:endParaRPr lang="cs-CZ" sz="31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E8D5846-3617-4E2B-8D2E-0F6F7AB3E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032" y="1600193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cs-CZ" dirty="0"/>
              <a:t>a) Zprostředkování zaměstnání</a:t>
            </a:r>
          </a:p>
          <a:p>
            <a:pPr marL="0" indent="0" algn="just">
              <a:buNone/>
            </a:pPr>
            <a:r>
              <a:rPr lang="cs-CZ" dirty="0"/>
              <a:t>b) Podpora vytváření nových pracovních míst </a:t>
            </a:r>
          </a:p>
          <a:p>
            <a:pPr marL="0" indent="0" algn="just">
              <a:buNone/>
            </a:pPr>
            <a:r>
              <a:rPr lang="cs-CZ" dirty="0"/>
              <a:t>c) Podpora umístění na uvolněná pracovní místa </a:t>
            </a:r>
          </a:p>
          <a:p>
            <a:pPr marL="0" indent="0" algn="just">
              <a:buNone/>
            </a:pPr>
            <a:r>
              <a:rPr lang="cs-CZ" dirty="0"/>
              <a:t>d) Podpora zahájení podnikatelské činnosti </a:t>
            </a:r>
          </a:p>
          <a:p>
            <a:pPr marL="0" indent="0" algn="just">
              <a:buNone/>
            </a:pPr>
            <a:r>
              <a:rPr lang="cs-CZ" dirty="0"/>
              <a:t>e) Podpora spolupráce lokálních partnerů na trhu práce </a:t>
            </a:r>
          </a:p>
          <a:p>
            <a:pPr marL="0" indent="0" algn="just">
              <a:buNone/>
            </a:pPr>
            <a:r>
              <a:rPr lang="cs-CZ" u="sng" dirty="0"/>
              <a:t>Nebude podporováno: </a:t>
            </a:r>
          </a:p>
          <a:p>
            <a:pPr algn="just"/>
            <a:r>
              <a:rPr lang="cs-CZ" dirty="0"/>
              <a:t>mzdové příspěvky na vytvoření pracovních míst </a:t>
            </a:r>
            <a:br>
              <a:rPr lang="cs-CZ" dirty="0"/>
            </a:br>
            <a:r>
              <a:rPr lang="cs-CZ" dirty="0"/>
              <a:t>v sociálních službách, které jsou hrazeny z vyrovnávací platby (viz Rozhodnutí Komise č. 2012/21/EU), </a:t>
            </a:r>
          </a:p>
          <a:p>
            <a:pPr algn="just"/>
            <a:r>
              <a:rPr lang="cs-CZ" dirty="0"/>
              <a:t>přijetí předchozích zaměstnanců na uvolněná pracovní místa, </a:t>
            </a:r>
          </a:p>
          <a:p>
            <a:pPr algn="just"/>
            <a:r>
              <a:rPr lang="cs-CZ" dirty="0"/>
              <a:t>projekty založené pouze na systémových aktivitách </a:t>
            </a:r>
            <a:br>
              <a:rPr lang="cs-CZ" dirty="0"/>
            </a:br>
            <a:r>
              <a:rPr lang="cs-CZ" dirty="0"/>
              <a:t>a projekty zaměřené pouze na lokální burzy práce. </a:t>
            </a:r>
          </a:p>
          <a:p>
            <a:pPr marL="0" indent="0" algn="just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4" name="Obrázek 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AF3A002B-3BA5-45F2-B964-1FADAA1E18C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21105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837">
            <a:extLst>
              <a:ext uri="{FF2B5EF4-FFF2-40B4-BE49-F238E27FC236}">
                <a16:creationId xmlns:a16="http://schemas.microsoft.com/office/drawing/2014/main" id="{DA7305AC-9903-4F87-A88B-E452C2E3060C}"/>
              </a:ext>
            </a:extLst>
          </p:cNvPr>
          <p:cNvGrpSpPr/>
          <p:nvPr/>
        </p:nvGrpSpPr>
        <p:grpSpPr>
          <a:xfrm>
            <a:off x="1662881" y="6119495"/>
            <a:ext cx="5791199" cy="738505"/>
            <a:chOff x="0" y="3047"/>
            <a:chExt cx="6085356" cy="776270"/>
          </a:xfrm>
        </p:grpSpPr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5DA43055-1D8D-4832-AE7C-B029EB44AD9F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CBAE9161-9762-45F4-8DEB-BE22A7635EA4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Picture 13">
              <a:extLst>
                <a:ext uri="{FF2B5EF4-FFF2-40B4-BE49-F238E27FC236}">
                  <a16:creationId xmlns:a16="http://schemas.microsoft.com/office/drawing/2014/main" id="{E959ACBA-B52D-42A6-8404-77A9A6D7A817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9" name="Picture 15">
              <a:extLst>
                <a:ext uri="{FF2B5EF4-FFF2-40B4-BE49-F238E27FC236}">
                  <a16:creationId xmlns:a16="http://schemas.microsoft.com/office/drawing/2014/main" id="{2D5F8144-44F4-407A-A079-4CBD0C3F5243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0" name="Picture 17">
              <a:extLst>
                <a:ext uri="{FF2B5EF4-FFF2-40B4-BE49-F238E27FC236}">
                  <a16:creationId xmlns:a16="http://schemas.microsoft.com/office/drawing/2014/main" id="{16B58A8B-186B-466A-B36C-5FC3B5841878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1" name="Picture 19">
              <a:extLst>
                <a:ext uri="{FF2B5EF4-FFF2-40B4-BE49-F238E27FC236}">
                  <a16:creationId xmlns:a16="http://schemas.microsoft.com/office/drawing/2014/main" id="{AC82B482-7762-4837-8354-7420F3FEC893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21">
              <a:extLst>
                <a:ext uri="{FF2B5EF4-FFF2-40B4-BE49-F238E27FC236}">
                  <a16:creationId xmlns:a16="http://schemas.microsoft.com/office/drawing/2014/main" id="{815430F2-3BC4-4E3E-B20D-97EC1339AF2F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3" name="Picture 23">
              <a:extLst>
                <a:ext uri="{FF2B5EF4-FFF2-40B4-BE49-F238E27FC236}">
                  <a16:creationId xmlns:a16="http://schemas.microsoft.com/office/drawing/2014/main" id="{185C6F7B-AD36-4DBE-B1E4-480C86E45CF9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25">
              <a:extLst>
                <a:ext uri="{FF2B5EF4-FFF2-40B4-BE49-F238E27FC236}">
                  <a16:creationId xmlns:a16="http://schemas.microsoft.com/office/drawing/2014/main" id="{BC176B50-EFD0-4B89-9351-1F60377D6C50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7">
              <a:extLst>
                <a:ext uri="{FF2B5EF4-FFF2-40B4-BE49-F238E27FC236}">
                  <a16:creationId xmlns:a16="http://schemas.microsoft.com/office/drawing/2014/main" id="{A3965CA8-2CB3-454D-88D5-49D7B8DEF8B8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9">
              <a:extLst>
                <a:ext uri="{FF2B5EF4-FFF2-40B4-BE49-F238E27FC236}">
                  <a16:creationId xmlns:a16="http://schemas.microsoft.com/office/drawing/2014/main" id="{D209E056-9390-48F6-926D-51AE1F6C827B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31">
              <a:extLst>
                <a:ext uri="{FF2B5EF4-FFF2-40B4-BE49-F238E27FC236}">
                  <a16:creationId xmlns:a16="http://schemas.microsoft.com/office/drawing/2014/main" id="{28E3A751-F768-4B14-8230-209DEE884E17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18" name="Picture 33">
              <a:extLst>
                <a:ext uri="{FF2B5EF4-FFF2-40B4-BE49-F238E27FC236}">
                  <a16:creationId xmlns:a16="http://schemas.microsoft.com/office/drawing/2014/main" id="{2B5237BA-93BA-44BB-8A3C-DA05D540F46E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35">
              <a:extLst>
                <a:ext uri="{FF2B5EF4-FFF2-40B4-BE49-F238E27FC236}">
                  <a16:creationId xmlns:a16="http://schemas.microsoft.com/office/drawing/2014/main" id="{6E8A267E-A042-46B2-9357-D157423D7209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7">
              <a:extLst>
                <a:ext uri="{FF2B5EF4-FFF2-40B4-BE49-F238E27FC236}">
                  <a16:creationId xmlns:a16="http://schemas.microsoft.com/office/drawing/2014/main" id="{002EB492-3F6B-4B8A-BFBB-E1251F946C87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9">
              <a:extLst>
                <a:ext uri="{FF2B5EF4-FFF2-40B4-BE49-F238E27FC236}">
                  <a16:creationId xmlns:a16="http://schemas.microsoft.com/office/drawing/2014/main" id="{20D3BC31-6E21-404C-A5DC-8ADD5EF3DA5E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41">
              <a:extLst>
                <a:ext uri="{FF2B5EF4-FFF2-40B4-BE49-F238E27FC236}">
                  <a16:creationId xmlns:a16="http://schemas.microsoft.com/office/drawing/2014/main" id="{5A21827C-5250-414F-BDFE-B4FEF2C1DEE1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3" name="Picture 43">
              <a:extLst>
                <a:ext uri="{FF2B5EF4-FFF2-40B4-BE49-F238E27FC236}">
                  <a16:creationId xmlns:a16="http://schemas.microsoft.com/office/drawing/2014/main" id="{5436C384-38B3-40E1-90A2-F348B08D8914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45">
              <a:extLst>
                <a:ext uri="{FF2B5EF4-FFF2-40B4-BE49-F238E27FC236}">
                  <a16:creationId xmlns:a16="http://schemas.microsoft.com/office/drawing/2014/main" id="{E8854612-8AA5-43D1-87FD-FA0A73BE5D59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7">
              <a:extLst>
                <a:ext uri="{FF2B5EF4-FFF2-40B4-BE49-F238E27FC236}">
                  <a16:creationId xmlns:a16="http://schemas.microsoft.com/office/drawing/2014/main" id="{050192E5-3177-46AF-94F6-A1195E443887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9">
              <a:extLst>
                <a:ext uri="{FF2B5EF4-FFF2-40B4-BE49-F238E27FC236}">
                  <a16:creationId xmlns:a16="http://schemas.microsoft.com/office/drawing/2014/main" id="{7F531974-5826-47F5-B73A-C088860C2480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51">
              <a:extLst>
                <a:ext uri="{FF2B5EF4-FFF2-40B4-BE49-F238E27FC236}">
                  <a16:creationId xmlns:a16="http://schemas.microsoft.com/office/drawing/2014/main" id="{F52A20DF-B403-43AD-A1A1-800B49AA0FDE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28" name="Picture 53">
              <a:extLst>
                <a:ext uri="{FF2B5EF4-FFF2-40B4-BE49-F238E27FC236}">
                  <a16:creationId xmlns:a16="http://schemas.microsoft.com/office/drawing/2014/main" id="{F7E1EBA9-A84F-480B-AB52-BC27B2AB2536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55">
              <a:extLst>
                <a:ext uri="{FF2B5EF4-FFF2-40B4-BE49-F238E27FC236}">
                  <a16:creationId xmlns:a16="http://schemas.microsoft.com/office/drawing/2014/main" id="{381D8966-297D-478C-A529-A515A4D0C880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7">
              <a:extLst>
                <a:ext uri="{FF2B5EF4-FFF2-40B4-BE49-F238E27FC236}">
                  <a16:creationId xmlns:a16="http://schemas.microsoft.com/office/drawing/2014/main" id="{9DF2A1EE-11D7-4087-8708-29301BD9F043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311581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B6F736-BA29-41BB-AC92-6AE5DBF1E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cs-CZ" sz="2800" b="1" dirty="0"/>
            </a:br>
            <a:r>
              <a:rPr lang="cs-CZ" sz="2800" b="1" dirty="0"/>
              <a:t>3. Podpora udržitelnosti cílových skupin na trhu práce </a:t>
            </a:r>
            <a:endParaRPr lang="cs-CZ" sz="28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E3EF383-0AF9-4A3F-ADCC-2CD12E2512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a) Podpora flexibilních forem zaměstnání </a:t>
            </a:r>
          </a:p>
          <a:p>
            <a:pPr marL="0" indent="0">
              <a:buNone/>
            </a:pPr>
            <a:r>
              <a:rPr lang="cs-CZ" dirty="0"/>
              <a:t>b) Zprostředkování dočasného přidělení zaměstnance k jinému zaměstnavateli </a:t>
            </a:r>
          </a:p>
          <a:p>
            <a:pPr marL="0" indent="0">
              <a:buNone/>
            </a:pPr>
            <a:r>
              <a:rPr lang="cs-CZ" dirty="0"/>
              <a:t>c) Podpora zaměstnanců </a:t>
            </a:r>
          </a:p>
          <a:p>
            <a:pPr marL="0" indent="0">
              <a:buNone/>
            </a:pPr>
            <a:r>
              <a:rPr lang="cs-CZ" u="sng" dirty="0"/>
              <a:t>Nebude podporováno: </a:t>
            </a:r>
          </a:p>
          <a:p>
            <a:r>
              <a:rPr lang="cs-CZ" dirty="0"/>
              <a:t>práce na zkoušku (tzv. „ochutnávky“), při kterých není vyplácena zaměstnanci odměna (nutný soulad s § 109 zákona č. 262/2006 Sb., zákoník práce: </a:t>
            </a:r>
            <a:r>
              <a:rPr lang="cs-CZ" i="1" dirty="0"/>
              <a:t>„Za vykonanou práci přísluší zaměstnanci mzda, plat nebo odměna z dohody.“), </a:t>
            </a:r>
            <a:endParaRPr lang="cs-CZ" dirty="0"/>
          </a:p>
          <a:p>
            <a:r>
              <a:rPr lang="cs-CZ" dirty="0"/>
              <a:t>poskytování mzdových příspěvků již zaměstnaným či podnikajícím osobám z cílových skupin.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4" name="Obrázek 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888BA800-0DB5-4616-849C-97C36791751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21105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837">
            <a:extLst>
              <a:ext uri="{FF2B5EF4-FFF2-40B4-BE49-F238E27FC236}">
                <a16:creationId xmlns:a16="http://schemas.microsoft.com/office/drawing/2014/main" id="{0A7F8A32-3FC5-44F5-AF1A-EF2B8EF880E8}"/>
              </a:ext>
            </a:extLst>
          </p:cNvPr>
          <p:cNvGrpSpPr/>
          <p:nvPr/>
        </p:nvGrpSpPr>
        <p:grpSpPr>
          <a:xfrm>
            <a:off x="1662881" y="6119495"/>
            <a:ext cx="5791199" cy="738505"/>
            <a:chOff x="0" y="3047"/>
            <a:chExt cx="6085356" cy="776270"/>
          </a:xfrm>
        </p:grpSpPr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C85E039-189E-47BE-86D9-B61976728592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D1CABF24-2F4F-49F9-8732-241E8B23BB7A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Picture 13">
              <a:extLst>
                <a:ext uri="{FF2B5EF4-FFF2-40B4-BE49-F238E27FC236}">
                  <a16:creationId xmlns:a16="http://schemas.microsoft.com/office/drawing/2014/main" id="{830030AB-366E-4EFC-ACFB-E5B20E23ECAC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9" name="Picture 15">
              <a:extLst>
                <a:ext uri="{FF2B5EF4-FFF2-40B4-BE49-F238E27FC236}">
                  <a16:creationId xmlns:a16="http://schemas.microsoft.com/office/drawing/2014/main" id="{17840750-6FE0-4F2E-B1D8-CABD1B86F2FA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0" name="Picture 17">
              <a:extLst>
                <a:ext uri="{FF2B5EF4-FFF2-40B4-BE49-F238E27FC236}">
                  <a16:creationId xmlns:a16="http://schemas.microsoft.com/office/drawing/2014/main" id="{00CCCDCA-6FEE-4ACA-A071-96975B4253E9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1" name="Picture 19">
              <a:extLst>
                <a:ext uri="{FF2B5EF4-FFF2-40B4-BE49-F238E27FC236}">
                  <a16:creationId xmlns:a16="http://schemas.microsoft.com/office/drawing/2014/main" id="{ADFAC613-AC28-4FCB-9777-B2B5E0ADD656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21">
              <a:extLst>
                <a:ext uri="{FF2B5EF4-FFF2-40B4-BE49-F238E27FC236}">
                  <a16:creationId xmlns:a16="http://schemas.microsoft.com/office/drawing/2014/main" id="{3A29F63B-C907-4E1C-BB8E-2A2C93485ACE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3" name="Picture 23">
              <a:extLst>
                <a:ext uri="{FF2B5EF4-FFF2-40B4-BE49-F238E27FC236}">
                  <a16:creationId xmlns:a16="http://schemas.microsoft.com/office/drawing/2014/main" id="{78C00D25-4A4B-4DD9-8929-C2394D800D65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25">
              <a:extLst>
                <a:ext uri="{FF2B5EF4-FFF2-40B4-BE49-F238E27FC236}">
                  <a16:creationId xmlns:a16="http://schemas.microsoft.com/office/drawing/2014/main" id="{0056D0D8-D797-47C3-85E1-428641FD1CB5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7">
              <a:extLst>
                <a:ext uri="{FF2B5EF4-FFF2-40B4-BE49-F238E27FC236}">
                  <a16:creationId xmlns:a16="http://schemas.microsoft.com/office/drawing/2014/main" id="{87B5FD59-975B-4A0E-9830-0575CA2CC144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9">
              <a:extLst>
                <a:ext uri="{FF2B5EF4-FFF2-40B4-BE49-F238E27FC236}">
                  <a16:creationId xmlns:a16="http://schemas.microsoft.com/office/drawing/2014/main" id="{C9660838-F9AB-41A9-AD52-274FEADE6963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31">
              <a:extLst>
                <a:ext uri="{FF2B5EF4-FFF2-40B4-BE49-F238E27FC236}">
                  <a16:creationId xmlns:a16="http://schemas.microsoft.com/office/drawing/2014/main" id="{1199963A-AACC-4982-A77A-500859F101D8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18" name="Picture 33">
              <a:extLst>
                <a:ext uri="{FF2B5EF4-FFF2-40B4-BE49-F238E27FC236}">
                  <a16:creationId xmlns:a16="http://schemas.microsoft.com/office/drawing/2014/main" id="{A37CB810-A5EA-4DFC-A4A8-D1D2D5AB39F9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35">
              <a:extLst>
                <a:ext uri="{FF2B5EF4-FFF2-40B4-BE49-F238E27FC236}">
                  <a16:creationId xmlns:a16="http://schemas.microsoft.com/office/drawing/2014/main" id="{9E4D1239-D3C1-4A9C-B787-AD426480BC0B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7">
              <a:extLst>
                <a:ext uri="{FF2B5EF4-FFF2-40B4-BE49-F238E27FC236}">
                  <a16:creationId xmlns:a16="http://schemas.microsoft.com/office/drawing/2014/main" id="{251CC28F-6E27-4DA7-BC4C-94AB477118B4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9">
              <a:extLst>
                <a:ext uri="{FF2B5EF4-FFF2-40B4-BE49-F238E27FC236}">
                  <a16:creationId xmlns:a16="http://schemas.microsoft.com/office/drawing/2014/main" id="{0B8E8C0C-4452-4AE9-8D0D-569377889808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41">
              <a:extLst>
                <a:ext uri="{FF2B5EF4-FFF2-40B4-BE49-F238E27FC236}">
                  <a16:creationId xmlns:a16="http://schemas.microsoft.com/office/drawing/2014/main" id="{8FE5912C-8C4C-475F-A7D0-CCE669EF0F2F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3" name="Picture 43">
              <a:extLst>
                <a:ext uri="{FF2B5EF4-FFF2-40B4-BE49-F238E27FC236}">
                  <a16:creationId xmlns:a16="http://schemas.microsoft.com/office/drawing/2014/main" id="{3CC4983E-9846-4020-BD83-6C0D6B4E4E3F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45">
              <a:extLst>
                <a:ext uri="{FF2B5EF4-FFF2-40B4-BE49-F238E27FC236}">
                  <a16:creationId xmlns:a16="http://schemas.microsoft.com/office/drawing/2014/main" id="{7EF7268E-7D07-46E9-870B-3F3B22906F8E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7">
              <a:extLst>
                <a:ext uri="{FF2B5EF4-FFF2-40B4-BE49-F238E27FC236}">
                  <a16:creationId xmlns:a16="http://schemas.microsoft.com/office/drawing/2014/main" id="{014D8F47-B1B6-4730-8C83-5AA4232E016F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9">
              <a:extLst>
                <a:ext uri="{FF2B5EF4-FFF2-40B4-BE49-F238E27FC236}">
                  <a16:creationId xmlns:a16="http://schemas.microsoft.com/office/drawing/2014/main" id="{C475E19C-B541-40C0-AB57-976600BCB596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51">
              <a:extLst>
                <a:ext uri="{FF2B5EF4-FFF2-40B4-BE49-F238E27FC236}">
                  <a16:creationId xmlns:a16="http://schemas.microsoft.com/office/drawing/2014/main" id="{A2D0B591-A881-4E6E-9D37-BDB314EDB6B7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28" name="Picture 53">
              <a:extLst>
                <a:ext uri="{FF2B5EF4-FFF2-40B4-BE49-F238E27FC236}">
                  <a16:creationId xmlns:a16="http://schemas.microsoft.com/office/drawing/2014/main" id="{3F528ABB-1CE0-4F9F-AD01-6AAC114343D6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55">
              <a:extLst>
                <a:ext uri="{FF2B5EF4-FFF2-40B4-BE49-F238E27FC236}">
                  <a16:creationId xmlns:a16="http://schemas.microsoft.com/office/drawing/2014/main" id="{45F45118-1B69-4A79-A5C9-9B65A3AE99EB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7">
              <a:extLst>
                <a:ext uri="{FF2B5EF4-FFF2-40B4-BE49-F238E27FC236}">
                  <a16:creationId xmlns:a16="http://schemas.microsoft.com/office/drawing/2014/main" id="{C95BD988-00EF-4070-B463-DCE105971A24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13881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609414-1844-4F9D-9F9B-77FCB6C5D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637" y="350633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/>
              <a:t>4. Podpora prostupného zaměstnávání</a:t>
            </a:r>
            <a:endParaRPr lang="cs-CZ" sz="32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A2C90A2-A099-4BB9-B5C2-D1C0DC5DB0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AutoNum type="alphaLcParenR"/>
            </a:pPr>
            <a:r>
              <a:rPr lang="cs-CZ" b="1" dirty="0"/>
              <a:t>Prostupné zaměstnávání</a:t>
            </a:r>
          </a:p>
          <a:p>
            <a:pPr marL="0" indent="0">
              <a:buNone/>
            </a:pPr>
            <a:r>
              <a:rPr lang="cs-CZ" u="sng" dirty="0"/>
              <a:t>Příklady podporovaných aktivit: </a:t>
            </a:r>
            <a:endParaRPr lang="cs-CZ" dirty="0"/>
          </a:p>
          <a:p>
            <a:pPr algn="just"/>
            <a:r>
              <a:rPr lang="cs-CZ" dirty="0"/>
              <a:t>aktivity umožňující za pomoci doprovodných opatření podle individuálních potřeb (podporované zaměstnávání, komplexní práce s cílovou skupinou) postupné zapojování dlouhodobě nezaměstnaných osob a osob s minimálními pracovními zkušenostmi na trh práce, získávání pracovních návyků a zkušeností, a to i s využitím nástrojů podpory zaměstnanosti, které povedou </a:t>
            </a:r>
            <a:br>
              <a:rPr lang="cs-CZ" dirty="0"/>
            </a:br>
            <a:r>
              <a:rPr lang="cs-CZ" dirty="0"/>
              <a:t>k dlouhodobému uplatnění těchto osob na trhu práce, </a:t>
            </a:r>
          </a:p>
          <a:p>
            <a:pPr algn="just"/>
            <a:r>
              <a:rPr lang="cs-CZ" dirty="0"/>
              <a:t>zvyšování motivace zaměstnavatelů k vytváření udržitelných pracovních míst s využitím nástrojů jako jsou pracovní místa na zkoušku, pracovní místa ve prospěch obcí a veřejně prospěšných institucí, pracovní místa u soukromých zaměstnavatelů, krátkodobé pracovní příležitosti, sezónní pracovní místa, pracovní trénink, placené odborné praxe a stáže, mentoring apod. </a:t>
            </a:r>
          </a:p>
          <a:p>
            <a:endParaRPr lang="cs-CZ" dirty="0"/>
          </a:p>
        </p:txBody>
      </p:sp>
      <p:pic>
        <p:nvPicPr>
          <p:cNvPr id="4" name="Obrázek 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741D15E1-1EB2-4848-A0FA-43D16C6D5AE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21105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 837">
            <a:extLst>
              <a:ext uri="{FF2B5EF4-FFF2-40B4-BE49-F238E27FC236}">
                <a16:creationId xmlns:a16="http://schemas.microsoft.com/office/drawing/2014/main" id="{779C5332-998A-4171-BCEA-27BFA753A65B}"/>
              </a:ext>
            </a:extLst>
          </p:cNvPr>
          <p:cNvGrpSpPr/>
          <p:nvPr/>
        </p:nvGrpSpPr>
        <p:grpSpPr>
          <a:xfrm>
            <a:off x="1662881" y="6119495"/>
            <a:ext cx="5791199" cy="738505"/>
            <a:chOff x="0" y="3047"/>
            <a:chExt cx="6085356" cy="776270"/>
          </a:xfrm>
        </p:grpSpPr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87E1A632-7DA8-40D0-9CE3-8F862FF9A1BD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8" name="Rectangle 11">
              <a:extLst>
                <a:ext uri="{FF2B5EF4-FFF2-40B4-BE49-F238E27FC236}">
                  <a16:creationId xmlns:a16="http://schemas.microsoft.com/office/drawing/2014/main" id="{FE1F5BBC-1BD9-43D5-B769-5BB9326C2B67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9" name="Picture 13">
              <a:extLst>
                <a:ext uri="{FF2B5EF4-FFF2-40B4-BE49-F238E27FC236}">
                  <a16:creationId xmlns:a16="http://schemas.microsoft.com/office/drawing/2014/main" id="{A60E7762-C0B4-4E7C-A1E0-07173B6FA58D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0" name="Picture 15">
              <a:extLst>
                <a:ext uri="{FF2B5EF4-FFF2-40B4-BE49-F238E27FC236}">
                  <a16:creationId xmlns:a16="http://schemas.microsoft.com/office/drawing/2014/main" id="{08657724-172C-45DD-932F-80B3A83045BB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1" name="Picture 17">
              <a:extLst>
                <a:ext uri="{FF2B5EF4-FFF2-40B4-BE49-F238E27FC236}">
                  <a16:creationId xmlns:a16="http://schemas.microsoft.com/office/drawing/2014/main" id="{4969EAE0-BF9A-4088-81F3-846976287B90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9">
              <a:extLst>
                <a:ext uri="{FF2B5EF4-FFF2-40B4-BE49-F238E27FC236}">
                  <a16:creationId xmlns:a16="http://schemas.microsoft.com/office/drawing/2014/main" id="{ABB1FD3F-AB8B-4E72-8AC8-FCF8E133B17C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21">
              <a:extLst>
                <a:ext uri="{FF2B5EF4-FFF2-40B4-BE49-F238E27FC236}">
                  <a16:creationId xmlns:a16="http://schemas.microsoft.com/office/drawing/2014/main" id="{D763AFB1-03FB-42B4-891F-B6936A07E737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4" name="Picture 23">
              <a:extLst>
                <a:ext uri="{FF2B5EF4-FFF2-40B4-BE49-F238E27FC236}">
                  <a16:creationId xmlns:a16="http://schemas.microsoft.com/office/drawing/2014/main" id="{DF713F39-2D70-49FF-85C6-CAB3499473BE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5">
              <a:extLst>
                <a:ext uri="{FF2B5EF4-FFF2-40B4-BE49-F238E27FC236}">
                  <a16:creationId xmlns:a16="http://schemas.microsoft.com/office/drawing/2014/main" id="{88B2B3DC-9491-47E3-A93E-188D91E4C0B0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7">
              <a:extLst>
                <a:ext uri="{FF2B5EF4-FFF2-40B4-BE49-F238E27FC236}">
                  <a16:creationId xmlns:a16="http://schemas.microsoft.com/office/drawing/2014/main" id="{CEAAF5DD-47D9-4F9B-BA70-EBC7F7AED1D6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9">
              <a:extLst>
                <a:ext uri="{FF2B5EF4-FFF2-40B4-BE49-F238E27FC236}">
                  <a16:creationId xmlns:a16="http://schemas.microsoft.com/office/drawing/2014/main" id="{102AA922-DFD2-409C-8D5B-A33446DD0EDF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31">
              <a:extLst>
                <a:ext uri="{FF2B5EF4-FFF2-40B4-BE49-F238E27FC236}">
                  <a16:creationId xmlns:a16="http://schemas.microsoft.com/office/drawing/2014/main" id="{E724391B-1ECB-4E68-8112-F2D888C1BDDD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19" name="Picture 33">
              <a:extLst>
                <a:ext uri="{FF2B5EF4-FFF2-40B4-BE49-F238E27FC236}">
                  <a16:creationId xmlns:a16="http://schemas.microsoft.com/office/drawing/2014/main" id="{C9583668-64F2-40CF-92C8-38F1A0E47BEB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5">
              <a:extLst>
                <a:ext uri="{FF2B5EF4-FFF2-40B4-BE49-F238E27FC236}">
                  <a16:creationId xmlns:a16="http://schemas.microsoft.com/office/drawing/2014/main" id="{738C18DD-E58E-48BD-99DF-356DC485F8C0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7">
              <a:extLst>
                <a:ext uri="{FF2B5EF4-FFF2-40B4-BE49-F238E27FC236}">
                  <a16:creationId xmlns:a16="http://schemas.microsoft.com/office/drawing/2014/main" id="{393B5FA6-1354-4010-89B4-87A3E9DAECAF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9">
              <a:extLst>
                <a:ext uri="{FF2B5EF4-FFF2-40B4-BE49-F238E27FC236}">
                  <a16:creationId xmlns:a16="http://schemas.microsoft.com/office/drawing/2014/main" id="{24B17E9D-9993-4BA2-87F2-17091E4B1F03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41">
              <a:extLst>
                <a:ext uri="{FF2B5EF4-FFF2-40B4-BE49-F238E27FC236}">
                  <a16:creationId xmlns:a16="http://schemas.microsoft.com/office/drawing/2014/main" id="{EDCF86F6-02D2-4B9A-ACDC-8EC5AEB347AC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4" name="Picture 43">
              <a:extLst>
                <a:ext uri="{FF2B5EF4-FFF2-40B4-BE49-F238E27FC236}">
                  <a16:creationId xmlns:a16="http://schemas.microsoft.com/office/drawing/2014/main" id="{F55CF49E-62E1-4290-B318-1E8AD2C7DACD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5">
              <a:extLst>
                <a:ext uri="{FF2B5EF4-FFF2-40B4-BE49-F238E27FC236}">
                  <a16:creationId xmlns:a16="http://schemas.microsoft.com/office/drawing/2014/main" id="{95528846-831D-4755-A751-3E8C9330581D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7">
              <a:extLst>
                <a:ext uri="{FF2B5EF4-FFF2-40B4-BE49-F238E27FC236}">
                  <a16:creationId xmlns:a16="http://schemas.microsoft.com/office/drawing/2014/main" id="{746D9DDF-314C-402D-8F43-A0B57F4F2EDD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9">
              <a:extLst>
                <a:ext uri="{FF2B5EF4-FFF2-40B4-BE49-F238E27FC236}">
                  <a16:creationId xmlns:a16="http://schemas.microsoft.com/office/drawing/2014/main" id="{032B193E-E89A-44CA-AF51-3093669D6EA6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51">
              <a:extLst>
                <a:ext uri="{FF2B5EF4-FFF2-40B4-BE49-F238E27FC236}">
                  <a16:creationId xmlns:a16="http://schemas.microsoft.com/office/drawing/2014/main" id="{1B97CD93-AEA0-4370-8BA5-FEEEB1A210D0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29" name="Picture 53">
              <a:extLst>
                <a:ext uri="{FF2B5EF4-FFF2-40B4-BE49-F238E27FC236}">
                  <a16:creationId xmlns:a16="http://schemas.microsoft.com/office/drawing/2014/main" id="{77544223-6F76-4623-A6DD-225A0E2FF10C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5">
              <a:extLst>
                <a:ext uri="{FF2B5EF4-FFF2-40B4-BE49-F238E27FC236}">
                  <a16:creationId xmlns:a16="http://schemas.microsoft.com/office/drawing/2014/main" id="{5CB0E2F8-E8A8-4160-ABCA-A019C1F523E1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7">
              <a:extLst>
                <a:ext uri="{FF2B5EF4-FFF2-40B4-BE49-F238E27FC236}">
                  <a16:creationId xmlns:a16="http://schemas.microsoft.com/office/drawing/2014/main" id="{9F8B98AC-49EB-4E9F-AF8D-D8BF2AB4B6AB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7189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588457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/>
              <a:t>Způsob podání žádosti – IS KP14+</a:t>
            </a:r>
            <a:endParaRPr lang="cs-CZ" sz="3200" dirty="0"/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529408"/>
            <a:ext cx="8208912" cy="506794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dirty="0"/>
              <a:t>vše v elektronickém formuláři IS KP14+: </a:t>
            </a:r>
          </a:p>
          <a:p>
            <a:pPr algn="just"/>
            <a:r>
              <a:rPr lang="cs-CZ" dirty="0">
                <a:hlinkClick r:id="rId2"/>
              </a:rPr>
              <a:t>    https://mseu.mssf.cz</a:t>
            </a:r>
            <a:endParaRPr lang="cs-CZ" dirty="0"/>
          </a:p>
          <a:p>
            <a:pPr algn="just"/>
            <a:r>
              <a:rPr lang="cs-CZ" dirty="0"/>
              <a:t>nutný kvalifikovaný elektronický podpis a aktivní datová schránka</a:t>
            </a:r>
          </a:p>
          <a:p>
            <a:pPr algn="just"/>
            <a:r>
              <a:rPr lang="cs-CZ" dirty="0"/>
              <a:t>hotline iskp@mpsv.cz  </a:t>
            </a:r>
          </a:p>
          <a:p>
            <a:pPr algn="just"/>
            <a:r>
              <a:rPr lang="cs-CZ" dirty="0"/>
              <a:t>Příručka pro žadatele k vyplnění žádosti na </a:t>
            </a:r>
            <a:r>
              <a:rPr lang="cs-CZ" dirty="0">
                <a:hlinkClick r:id="rId3"/>
              </a:rPr>
              <a:t>https://www.esfcr.cz/formulare-a-pokyny-potrebne-v-ramci-pripravy-zadosti-o-podporu-opz</a:t>
            </a:r>
            <a:endParaRPr lang="cs-CZ" dirty="0"/>
          </a:p>
          <a:p>
            <a:r>
              <a:rPr lang="cs-CZ" dirty="0"/>
              <a:t>Edukační videa MMR: </a:t>
            </a:r>
            <a:r>
              <a:rPr lang="cs-CZ" dirty="0">
                <a:hlinkClick r:id="rId4"/>
              </a:rPr>
              <a:t>http://dotaceeu.cz/cs/Jak-na-projekt/Elektronicka-zadost/Edukacni-videa</a:t>
            </a:r>
            <a:endParaRPr lang="cs-CZ" dirty="0"/>
          </a:p>
          <a:p>
            <a:pPr marL="285750" indent="-285750"/>
            <a:endParaRPr lang="cs-CZ" dirty="0"/>
          </a:p>
          <a:p>
            <a:pPr algn="just">
              <a:buFont typeface="Wingdings" panose="05000000000000000000" pitchFamily="2" charset="2"/>
              <a:buChar char="Ø"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23</a:t>
            </a:fld>
            <a:endParaRPr lang="cs-CZ" dirty="0"/>
          </a:p>
        </p:txBody>
      </p:sp>
      <p:pic>
        <p:nvPicPr>
          <p:cNvPr id="5" name="Obrázek 4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2D9B4289-7E50-4F86-9EF6-C6C83064D4E2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Group 837">
            <a:extLst>
              <a:ext uri="{FF2B5EF4-FFF2-40B4-BE49-F238E27FC236}">
                <a16:creationId xmlns:a16="http://schemas.microsoft.com/office/drawing/2014/main" id="{C567A8B1-3B7E-49B9-B782-D86FC20982E2}"/>
              </a:ext>
            </a:extLst>
          </p:cNvPr>
          <p:cNvGrpSpPr/>
          <p:nvPr/>
        </p:nvGrpSpPr>
        <p:grpSpPr>
          <a:xfrm>
            <a:off x="1662881" y="6119495"/>
            <a:ext cx="5791199" cy="738505"/>
            <a:chOff x="0" y="3047"/>
            <a:chExt cx="6085356" cy="776270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8031BF6F-BCB9-4C29-B977-25582DE8377E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5EA3EF8D-E363-48DF-93EA-94561E126108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3">
              <a:extLst>
                <a:ext uri="{FF2B5EF4-FFF2-40B4-BE49-F238E27FC236}">
                  <a16:creationId xmlns:a16="http://schemas.microsoft.com/office/drawing/2014/main" id="{0CB5127B-160E-4B20-AAED-B1B2AB0F9494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5">
              <a:extLst>
                <a:ext uri="{FF2B5EF4-FFF2-40B4-BE49-F238E27FC236}">
                  <a16:creationId xmlns:a16="http://schemas.microsoft.com/office/drawing/2014/main" id="{73147003-48DF-4241-8CE7-915A1E2DD782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7">
              <a:extLst>
                <a:ext uri="{FF2B5EF4-FFF2-40B4-BE49-F238E27FC236}">
                  <a16:creationId xmlns:a16="http://schemas.microsoft.com/office/drawing/2014/main" id="{73CD9A93-D456-434A-A400-3E2105A5C64F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19">
              <a:extLst>
                <a:ext uri="{FF2B5EF4-FFF2-40B4-BE49-F238E27FC236}">
                  <a16:creationId xmlns:a16="http://schemas.microsoft.com/office/drawing/2014/main" id="{6E6BC124-1F64-4F35-ADAE-DB8B1862D6D3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1">
              <a:extLst>
                <a:ext uri="{FF2B5EF4-FFF2-40B4-BE49-F238E27FC236}">
                  <a16:creationId xmlns:a16="http://schemas.microsoft.com/office/drawing/2014/main" id="{0E4CF9E1-B4A9-427C-8C8F-EC69F93225E8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3">
              <a:extLst>
                <a:ext uri="{FF2B5EF4-FFF2-40B4-BE49-F238E27FC236}">
                  <a16:creationId xmlns:a16="http://schemas.microsoft.com/office/drawing/2014/main" id="{5ADA8A58-9767-476E-836D-823FE7F5D2BF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5">
              <a:extLst>
                <a:ext uri="{FF2B5EF4-FFF2-40B4-BE49-F238E27FC236}">
                  <a16:creationId xmlns:a16="http://schemas.microsoft.com/office/drawing/2014/main" id="{6012CED8-07ED-41E8-8029-080BE52050BA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7">
              <a:extLst>
                <a:ext uri="{FF2B5EF4-FFF2-40B4-BE49-F238E27FC236}">
                  <a16:creationId xmlns:a16="http://schemas.microsoft.com/office/drawing/2014/main" id="{30008D33-86CA-4A9D-9573-2556B56E6E7C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29">
              <a:extLst>
                <a:ext uri="{FF2B5EF4-FFF2-40B4-BE49-F238E27FC236}">
                  <a16:creationId xmlns:a16="http://schemas.microsoft.com/office/drawing/2014/main" id="{A626EA6E-4D7B-4310-956C-BA7E782AE597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1">
              <a:extLst>
                <a:ext uri="{FF2B5EF4-FFF2-40B4-BE49-F238E27FC236}">
                  <a16:creationId xmlns:a16="http://schemas.microsoft.com/office/drawing/2014/main" id="{7E8D5DD6-C599-49FB-951F-5DF875CBEB17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3">
              <a:extLst>
                <a:ext uri="{FF2B5EF4-FFF2-40B4-BE49-F238E27FC236}">
                  <a16:creationId xmlns:a16="http://schemas.microsoft.com/office/drawing/2014/main" id="{3948F650-5139-4288-BB60-2FBD67D98C2B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5">
              <a:extLst>
                <a:ext uri="{FF2B5EF4-FFF2-40B4-BE49-F238E27FC236}">
                  <a16:creationId xmlns:a16="http://schemas.microsoft.com/office/drawing/2014/main" id="{D2B50AC3-FA1C-4182-8500-3CA7FA7C3C43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7">
              <a:extLst>
                <a:ext uri="{FF2B5EF4-FFF2-40B4-BE49-F238E27FC236}">
                  <a16:creationId xmlns:a16="http://schemas.microsoft.com/office/drawing/2014/main" id="{65AFB9A2-A8D6-4328-945B-072534EBE0DC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39">
              <a:extLst>
                <a:ext uri="{FF2B5EF4-FFF2-40B4-BE49-F238E27FC236}">
                  <a16:creationId xmlns:a16="http://schemas.microsoft.com/office/drawing/2014/main" id="{2E176E1E-0C18-42E1-8DDB-9C9E591C99EA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1">
              <a:extLst>
                <a:ext uri="{FF2B5EF4-FFF2-40B4-BE49-F238E27FC236}">
                  <a16:creationId xmlns:a16="http://schemas.microsoft.com/office/drawing/2014/main" id="{4C4F54CC-0344-4CA4-B428-FCBD2F684CB6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3">
              <a:extLst>
                <a:ext uri="{FF2B5EF4-FFF2-40B4-BE49-F238E27FC236}">
                  <a16:creationId xmlns:a16="http://schemas.microsoft.com/office/drawing/2014/main" id="{25D0C908-2C58-43D7-A81B-8B0879D3926B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5">
              <a:extLst>
                <a:ext uri="{FF2B5EF4-FFF2-40B4-BE49-F238E27FC236}">
                  <a16:creationId xmlns:a16="http://schemas.microsoft.com/office/drawing/2014/main" id="{5E4181D9-7DF6-4EB0-B43C-1D5318EEBD50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7">
              <a:extLst>
                <a:ext uri="{FF2B5EF4-FFF2-40B4-BE49-F238E27FC236}">
                  <a16:creationId xmlns:a16="http://schemas.microsoft.com/office/drawing/2014/main" id="{14DC945A-7F7C-429E-B147-6F642AA1EE67}"/>
                </a:ext>
              </a:extLst>
            </p:cNvPr>
            <p:cNvPicPr/>
            <p:nvPr/>
          </p:nvPicPr>
          <p:blipFill>
            <a:blip r:embed="rId21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49">
              <a:extLst>
                <a:ext uri="{FF2B5EF4-FFF2-40B4-BE49-F238E27FC236}">
                  <a16:creationId xmlns:a16="http://schemas.microsoft.com/office/drawing/2014/main" id="{5AC81682-0501-41C8-A0C2-D082134464C6}"/>
                </a:ext>
              </a:extLst>
            </p:cNvPr>
            <p:cNvPicPr/>
            <p:nvPr/>
          </p:nvPicPr>
          <p:blipFill>
            <a:blip r:embed="rId22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1">
              <a:extLst>
                <a:ext uri="{FF2B5EF4-FFF2-40B4-BE49-F238E27FC236}">
                  <a16:creationId xmlns:a16="http://schemas.microsoft.com/office/drawing/2014/main" id="{FF5A0C16-68CE-4AE2-A08D-BFD2E29E500A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3">
              <a:extLst>
                <a:ext uri="{FF2B5EF4-FFF2-40B4-BE49-F238E27FC236}">
                  <a16:creationId xmlns:a16="http://schemas.microsoft.com/office/drawing/2014/main" id="{0C07B155-D43F-42F2-BE91-A4FABF9EB9C3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5">
              <a:extLst>
                <a:ext uri="{FF2B5EF4-FFF2-40B4-BE49-F238E27FC236}">
                  <a16:creationId xmlns:a16="http://schemas.microsoft.com/office/drawing/2014/main" id="{BA4B107E-5F2B-43BE-B66D-D6221CCFA8AB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4" name="Picture 57">
              <a:extLst>
                <a:ext uri="{FF2B5EF4-FFF2-40B4-BE49-F238E27FC236}">
                  <a16:creationId xmlns:a16="http://schemas.microsoft.com/office/drawing/2014/main" id="{856F2798-421E-4FE5-9E47-311962D94E3C}"/>
                </a:ext>
              </a:extLst>
            </p:cNvPr>
            <p:cNvPicPr/>
            <p:nvPr/>
          </p:nvPicPr>
          <p:blipFill>
            <a:blip r:embed="rId23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93441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710258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/>
              <a:t>Způsob podání žádosti – IS KP14+</a:t>
            </a:r>
            <a:endParaRPr lang="cs-CZ" sz="3200" dirty="0"/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529408"/>
            <a:ext cx="8208912" cy="5067945"/>
          </a:xfrm>
        </p:spPr>
        <p:txBody>
          <a:bodyPr>
            <a:normAutofit/>
          </a:bodyPr>
          <a:lstStyle/>
          <a:p>
            <a:pPr marL="285750" indent="-285750"/>
            <a:endParaRPr lang="cs-CZ" dirty="0"/>
          </a:p>
          <a:p>
            <a:pPr algn="just">
              <a:buFont typeface="Wingdings" panose="05000000000000000000" pitchFamily="2" charset="2"/>
              <a:buChar char="Ø"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24</a:t>
            </a:fld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ED9DC34-40D5-456F-9BA9-ADC9F7B83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64" y="1529408"/>
            <a:ext cx="7869560" cy="3937101"/>
          </a:xfrm>
          <a:prstGeom prst="rect">
            <a:avLst/>
          </a:prstGeom>
        </p:spPr>
      </p:pic>
      <p:pic>
        <p:nvPicPr>
          <p:cNvPr id="9" name="Obrázek 8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57BC7B45-9599-4B0A-8F1D-83BDEB953A8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oup 837">
            <a:extLst>
              <a:ext uri="{FF2B5EF4-FFF2-40B4-BE49-F238E27FC236}">
                <a16:creationId xmlns:a16="http://schemas.microsoft.com/office/drawing/2014/main" id="{62A2A533-1F5A-456C-ACCD-E70D513740B3}"/>
              </a:ext>
            </a:extLst>
          </p:cNvPr>
          <p:cNvGrpSpPr/>
          <p:nvPr/>
        </p:nvGrpSpPr>
        <p:grpSpPr>
          <a:xfrm>
            <a:off x="1676400" y="6012075"/>
            <a:ext cx="5791199" cy="738505"/>
            <a:chOff x="0" y="3047"/>
            <a:chExt cx="6085356" cy="776270"/>
          </a:xfrm>
        </p:grpSpPr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03499B9E-130D-44BF-BA13-9570C7ECB0A4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5028FE4-B053-41F1-ABA1-502EE74185C5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3" name="Picture 13">
              <a:extLst>
                <a:ext uri="{FF2B5EF4-FFF2-40B4-BE49-F238E27FC236}">
                  <a16:creationId xmlns:a16="http://schemas.microsoft.com/office/drawing/2014/main" id="{2609813C-DC57-4163-A7CF-1B152EC8DB9D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5">
              <a:extLst>
                <a:ext uri="{FF2B5EF4-FFF2-40B4-BE49-F238E27FC236}">
                  <a16:creationId xmlns:a16="http://schemas.microsoft.com/office/drawing/2014/main" id="{77D58DC2-810B-4DB5-B14E-219DC785D2F9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17">
              <a:extLst>
                <a:ext uri="{FF2B5EF4-FFF2-40B4-BE49-F238E27FC236}">
                  <a16:creationId xmlns:a16="http://schemas.microsoft.com/office/drawing/2014/main" id="{695F691C-CF5D-41EF-9DAB-832E736A08B7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19">
              <a:extLst>
                <a:ext uri="{FF2B5EF4-FFF2-40B4-BE49-F238E27FC236}">
                  <a16:creationId xmlns:a16="http://schemas.microsoft.com/office/drawing/2014/main" id="{1284940A-40A9-4958-A61B-34C4FFBC29AF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1">
              <a:extLst>
                <a:ext uri="{FF2B5EF4-FFF2-40B4-BE49-F238E27FC236}">
                  <a16:creationId xmlns:a16="http://schemas.microsoft.com/office/drawing/2014/main" id="{58F7A7A1-603A-45C6-986A-5E57900FA45F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3">
              <a:extLst>
                <a:ext uri="{FF2B5EF4-FFF2-40B4-BE49-F238E27FC236}">
                  <a16:creationId xmlns:a16="http://schemas.microsoft.com/office/drawing/2014/main" id="{1A1910C1-CE5F-4C1C-AE64-16526A259927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5">
              <a:extLst>
                <a:ext uri="{FF2B5EF4-FFF2-40B4-BE49-F238E27FC236}">
                  <a16:creationId xmlns:a16="http://schemas.microsoft.com/office/drawing/2014/main" id="{1DAEE432-70EF-4A13-A546-48F3EA729C3D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27">
              <a:extLst>
                <a:ext uri="{FF2B5EF4-FFF2-40B4-BE49-F238E27FC236}">
                  <a16:creationId xmlns:a16="http://schemas.microsoft.com/office/drawing/2014/main" id="{2AEBECB6-246C-429B-AED7-3E93C8A005D4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29">
              <a:extLst>
                <a:ext uri="{FF2B5EF4-FFF2-40B4-BE49-F238E27FC236}">
                  <a16:creationId xmlns:a16="http://schemas.microsoft.com/office/drawing/2014/main" id="{96B15313-90C6-4F6E-B563-DAB1C876D9C7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1">
              <a:extLst>
                <a:ext uri="{FF2B5EF4-FFF2-40B4-BE49-F238E27FC236}">
                  <a16:creationId xmlns:a16="http://schemas.microsoft.com/office/drawing/2014/main" id="{B3A1B4D7-415E-4C7C-A2BB-976FC16B7D25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3">
              <a:extLst>
                <a:ext uri="{FF2B5EF4-FFF2-40B4-BE49-F238E27FC236}">
                  <a16:creationId xmlns:a16="http://schemas.microsoft.com/office/drawing/2014/main" id="{3AA97026-5D83-412A-9239-350F641C0098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5">
              <a:extLst>
                <a:ext uri="{FF2B5EF4-FFF2-40B4-BE49-F238E27FC236}">
                  <a16:creationId xmlns:a16="http://schemas.microsoft.com/office/drawing/2014/main" id="{DE8B077D-CF50-4C7F-A766-A0227DD5FD20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37">
              <a:extLst>
                <a:ext uri="{FF2B5EF4-FFF2-40B4-BE49-F238E27FC236}">
                  <a16:creationId xmlns:a16="http://schemas.microsoft.com/office/drawing/2014/main" id="{806DE28E-4889-4F8F-8A1A-8ECE3D1779FE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39">
              <a:extLst>
                <a:ext uri="{FF2B5EF4-FFF2-40B4-BE49-F238E27FC236}">
                  <a16:creationId xmlns:a16="http://schemas.microsoft.com/office/drawing/2014/main" id="{BE1575D6-4A2A-48DC-B0F6-31403F1209B4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1">
              <a:extLst>
                <a:ext uri="{FF2B5EF4-FFF2-40B4-BE49-F238E27FC236}">
                  <a16:creationId xmlns:a16="http://schemas.microsoft.com/office/drawing/2014/main" id="{B4FB8952-72A9-4149-A000-3E58B939F505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3">
              <a:extLst>
                <a:ext uri="{FF2B5EF4-FFF2-40B4-BE49-F238E27FC236}">
                  <a16:creationId xmlns:a16="http://schemas.microsoft.com/office/drawing/2014/main" id="{A7EB46F3-B206-4088-8A43-327B832A6C46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5">
              <a:extLst>
                <a:ext uri="{FF2B5EF4-FFF2-40B4-BE49-F238E27FC236}">
                  <a16:creationId xmlns:a16="http://schemas.microsoft.com/office/drawing/2014/main" id="{A4996EF4-4F37-4BBF-9F1E-C44B5F665B88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47">
              <a:extLst>
                <a:ext uri="{FF2B5EF4-FFF2-40B4-BE49-F238E27FC236}">
                  <a16:creationId xmlns:a16="http://schemas.microsoft.com/office/drawing/2014/main" id="{FD2409E9-E9FD-4AC6-9C3C-22DB62BFB526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31" name="Picture 49">
              <a:extLst>
                <a:ext uri="{FF2B5EF4-FFF2-40B4-BE49-F238E27FC236}">
                  <a16:creationId xmlns:a16="http://schemas.microsoft.com/office/drawing/2014/main" id="{B537FEA5-DB7B-4657-88CC-4A77FE569635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1">
              <a:extLst>
                <a:ext uri="{FF2B5EF4-FFF2-40B4-BE49-F238E27FC236}">
                  <a16:creationId xmlns:a16="http://schemas.microsoft.com/office/drawing/2014/main" id="{5EB66A89-2837-45A2-B3AC-DB4468B7F5D0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3">
              <a:extLst>
                <a:ext uri="{FF2B5EF4-FFF2-40B4-BE49-F238E27FC236}">
                  <a16:creationId xmlns:a16="http://schemas.microsoft.com/office/drawing/2014/main" id="{2EBCF877-4355-4365-AF1F-664A5A2E1C49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4" name="Picture 55">
              <a:extLst>
                <a:ext uri="{FF2B5EF4-FFF2-40B4-BE49-F238E27FC236}">
                  <a16:creationId xmlns:a16="http://schemas.microsoft.com/office/drawing/2014/main" id="{F6747154-0A9F-4F5B-912F-7032ADACE655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5" name="Picture 57">
              <a:extLst>
                <a:ext uri="{FF2B5EF4-FFF2-40B4-BE49-F238E27FC236}">
                  <a16:creationId xmlns:a16="http://schemas.microsoft.com/office/drawing/2014/main" id="{04E7D99C-656C-47A1-A468-9B3C5264562C}"/>
                </a:ext>
              </a:extLst>
            </p:cNvPr>
            <p:cNvPicPr/>
            <p:nvPr/>
          </p:nvPicPr>
          <p:blipFill>
            <a:blip r:embed="rId21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7464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63487" y="692696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/>
              <a:t>Způsob podání žádosti – Registrace do IS KP14+</a:t>
            </a:r>
            <a:endParaRPr lang="cs-CZ" sz="3200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25</a:t>
            </a:fld>
            <a:endParaRPr lang="cs-CZ" dirty="0"/>
          </a:p>
        </p:txBody>
      </p:sp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56" t="31618" r="17403" b="16670"/>
          <a:stretch/>
        </p:blipFill>
        <p:spPr bwMode="auto">
          <a:xfrm>
            <a:off x="2462711" y="2412689"/>
            <a:ext cx="6278710" cy="34368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Obrázek 9"/>
          <p:cNvPicPr/>
          <p:nvPr/>
        </p:nvPicPr>
        <p:blipFill rotWithShape="1">
          <a:blip r:embed="rId3"/>
          <a:srcRect l="68082" t="31816" r="15498" b="37681"/>
          <a:stretch/>
        </p:blipFill>
        <p:spPr bwMode="auto">
          <a:xfrm>
            <a:off x="416991" y="2331287"/>
            <a:ext cx="1728192" cy="1800200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Šipka: doprava 1">
            <a:extLst>
              <a:ext uri="{FF2B5EF4-FFF2-40B4-BE49-F238E27FC236}">
                <a16:creationId xmlns:a16="http://schemas.microsoft.com/office/drawing/2014/main" id="{CE7738F5-133D-4246-8E48-CDF5A4AB0890}"/>
              </a:ext>
            </a:extLst>
          </p:cNvPr>
          <p:cNvSpPr/>
          <p:nvPr/>
        </p:nvSpPr>
        <p:spPr>
          <a:xfrm rot="1977652">
            <a:off x="1880750" y="289171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Obrázek 11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AC325CB3-ADFF-4546-8D6F-8A75C711A5D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roup 837">
            <a:extLst>
              <a:ext uri="{FF2B5EF4-FFF2-40B4-BE49-F238E27FC236}">
                <a16:creationId xmlns:a16="http://schemas.microsoft.com/office/drawing/2014/main" id="{759FBD4F-BB9B-43E7-B15C-668D56AB67CC}"/>
              </a:ext>
            </a:extLst>
          </p:cNvPr>
          <p:cNvGrpSpPr/>
          <p:nvPr/>
        </p:nvGrpSpPr>
        <p:grpSpPr>
          <a:xfrm>
            <a:off x="1662881" y="6119495"/>
            <a:ext cx="5791199" cy="738505"/>
            <a:chOff x="0" y="3047"/>
            <a:chExt cx="6085356" cy="776270"/>
          </a:xfrm>
        </p:grpSpPr>
        <p:pic>
          <p:nvPicPr>
            <p:cNvPr id="13" name="Picture 7">
              <a:extLst>
                <a:ext uri="{FF2B5EF4-FFF2-40B4-BE49-F238E27FC236}">
                  <a16:creationId xmlns:a16="http://schemas.microsoft.com/office/drawing/2014/main" id="{D9CECD30-082C-43B5-953E-FA0221429C22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4" name="Rectangle 11">
              <a:extLst>
                <a:ext uri="{FF2B5EF4-FFF2-40B4-BE49-F238E27FC236}">
                  <a16:creationId xmlns:a16="http://schemas.microsoft.com/office/drawing/2014/main" id="{44E37D4A-812D-45BD-9C04-214BFC64E319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5" name="Picture 13">
              <a:extLst>
                <a:ext uri="{FF2B5EF4-FFF2-40B4-BE49-F238E27FC236}">
                  <a16:creationId xmlns:a16="http://schemas.microsoft.com/office/drawing/2014/main" id="{901BD8A3-2B57-4F13-BD7A-6296F49FE9BC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EBA9479-06B4-4E98-AFFA-CDCD204DC1BA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17">
              <a:extLst>
                <a:ext uri="{FF2B5EF4-FFF2-40B4-BE49-F238E27FC236}">
                  <a16:creationId xmlns:a16="http://schemas.microsoft.com/office/drawing/2014/main" id="{2DE86D95-278B-4F25-9E79-10500EFAA55B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19">
              <a:extLst>
                <a:ext uri="{FF2B5EF4-FFF2-40B4-BE49-F238E27FC236}">
                  <a16:creationId xmlns:a16="http://schemas.microsoft.com/office/drawing/2014/main" id="{4456813D-0C29-4385-9FCE-E9D2C25E29DB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1">
              <a:extLst>
                <a:ext uri="{FF2B5EF4-FFF2-40B4-BE49-F238E27FC236}">
                  <a16:creationId xmlns:a16="http://schemas.microsoft.com/office/drawing/2014/main" id="{7733D605-12D2-4016-9D79-716EAB481EA2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20" name="Picture 23">
              <a:extLst>
                <a:ext uri="{FF2B5EF4-FFF2-40B4-BE49-F238E27FC236}">
                  <a16:creationId xmlns:a16="http://schemas.microsoft.com/office/drawing/2014/main" id="{6C09DC6C-B6A4-4723-B63E-0705D6B0E6FD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25">
              <a:extLst>
                <a:ext uri="{FF2B5EF4-FFF2-40B4-BE49-F238E27FC236}">
                  <a16:creationId xmlns:a16="http://schemas.microsoft.com/office/drawing/2014/main" id="{830AB98E-C000-4EDF-A1F0-B5FDA9DD9985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27">
              <a:extLst>
                <a:ext uri="{FF2B5EF4-FFF2-40B4-BE49-F238E27FC236}">
                  <a16:creationId xmlns:a16="http://schemas.microsoft.com/office/drawing/2014/main" id="{DD6F5415-35CC-474E-98EE-9F12BD6264D5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29">
              <a:extLst>
                <a:ext uri="{FF2B5EF4-FFF2-40B4-BE49-F238E27FC236}">
                  <a16:creationId xmlns:a16="http://schemas.microsoft.com/office/drawing/2014/main" id="{7C6D6C72-FD2D-4D23-BAB7-C4C79F0C6C56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1">
              <a:extLst>
                <a:ext uri="{FF2B5EF4-FFF2-40B4-BE49-F238E27FC236}">
                  <a16:creationId xmlns:a16="http://schemas.microsoft.com/office/drawing/2014/main" id="{8156C30A-DB16-472A-905D-3C7B6FA19823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5" name="Picture 33">
              <a:extLst>
                <a:ext uri="{FF2B5EF4-FFF2-40B4-BE49-F238E27FC236}">
                  <a16:creationId xmlns:a16="http://schemas.microsoft.com/office/drawing/2014/main" id="{BBF16586-1B1B-46EF-B808-67FD465648AD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35">
              <a:extLst>
                <a:ext uri="{FF2B5EF4-FFF2-40B4-BE49-F238E27FC236}">
                  <a16:creationId xmlns:a16="http://schemas.microsoft.com/office/drawing/2014/main" id="{8363F2BD-A603-47C5-B0A5-379DF690942C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37">
              <a:extLst>
                <a:ext uri="{FF2B5EF4-FFF2-40B4-BE49-F238E27FC236}">
                  <a16:creationId xmlns:a16="http://schemas.microsoft.com/office/drawing/2014/main" id="{CD7A6A26-70CC-44DF-A569-D00CE1402D71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39">
              <a:extLst>
                <a:ext uri="{FF2B5EF4-FFF2-40B4-BE49-F238E27FC236}">
                  <a16:creationId xmlns:a16="http://schemas.microsoft.com/office/drawing/2014/main" id="{2F142534-8ECF-4BDC-8448-944ED2BAC8F7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1">
              <a:extLst>
                <a:ext uri="{FF2B5EF4-FFF2-40B4-BE49-F238E27FC236}">
                  <a16:creationId xmlns:a16="http://schemas.microsoft.com/office/drawing/2014/main" id="{C32E9791-6669-46FC-ADB5-F25C2AFB2C3E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30" name="Picture 43">
              <a:extLst>
                <a:ext uri="{FF2B5EF4-FFF2-40B4-BE49-F238E27FC236}">
                  <a16:creationId xmlns:a16="http://schemas.microsoft.com/office/drawing/2014/main" id="{C6424B79-2C71-498B-BD56-C639C2FE381D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31" name="Picture 45">
              <a:extLst>
                <a:ext uri="{FF2B5EF4-FFF2-40B4-BE49-F238E27FC236}">
                  <a16:creationId xmlns:a16="http://schemas.microsoft.com/office/drawing/2014/main" id="{61CCC591-E3E7-411B-B58F-D346458EAA61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47">
              <a:extLst>
                <a:ext uri="{FF2B5EF4-FFF2-40B4-BE49-F238E27FC236}">
                  <a16:creationId xmlns:a16="http://schemas.microsoft.com/office/drawing/2014/main" id="{17FF5EF5-32C0-4CC1-9247-4133D753FFED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49">
              <a:extLst>
                <a:ext uri="{FF2B5EF4-FFF2-40B4-BE49-F238E27FC236}">
                  <a16:creationId xmlns:a16="http://schemas.microsoft.com/office/drawing/2014/main" id="{9B3ABB2F-C685-4967-8D91-2D668795A3EF}"/>
                </a:ext>
              </a:extLst>
            </p:cNvPr>
            <p:cNvPicPr/>
            <p:nvPr/>
          </p:nvPicPr>
          <p:blipFill>
            <a:blip r:embed="rId21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4" name="Picture 51">
              <a:extLst>
                <a:ext uri="{FF2B5EF4-FFF2-40B4-BE49-F238E27FC236}">
                  <a16:creationId xmlns:a16="http://schemas.microsoft.com/office/drawing/2014/main" id="{0D0235F1-2024-4822-BF59-1323E0EC9730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5" name="Picture 53">
              <a:extLst>
                <a:ext uri="{FF2B5EF4-FFF2-40B4-BE49-F238E27FC236}">
                  <a16:creationId xmlns:a16="http://schemas.microsoft.com/office/drawing/2014/main" id="{DF1A9662-7184-46A6-8C1B-F9769AEFA2F3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6" name="Picture 55">
              <a:extLst>
                <a:ext uri="{FF2B5EF4-FFF2-40B4-BE49-F238E27FC236}">
                  <a16:creationId xmlns:a16="http://schemas.microsoft.com/office/drawing/2014/main" id="{D6B9E6CF-5580-4080-BA9C-B212810FB82E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7" name="Picture 57">
              <a:extLst>
                <a:ext uri="{FF2B5EF4-FFF2-40B4-BE49-F238E27FC236}">
                  <a16:creationId xmlns:a16="http://schemas.microsoft.com/office/drawing/2014/main" id="{B7B03403-2FF7-4FE7-9A60-0ADA9393FC9F}"/>
                </a:ext>
              </a:extLst>
            </p:cNvPr>
            <p:cNvPicPr/>
            <p:nvPr/>
          </p:nvPicPr>
          <p:blipFill>
            <a:blip r:embed="rId22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01454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snímek obrazovky&#10;&#10;Popis vygenerován s velmi vysokou mírou spolehlivosti">
            <a:extLst>
              <a:ext uri="{FF2B5EF4-FFF2-40B4-BE49-F238E27FC236}">
                <a16:creationId xmlns:a16="http://schemas.microsoft.com/office/drawing/2014/main" id="{BDA4D020-912C-450D-A74A-66E7FE08D9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00808"/>
            <a:ext cx="8068238" cy="30917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409E540-5478-4D10-9FC0-5D8B91EE9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748" y="745868"/>
            <a:ext cx="8229600" cy="1143000"/>
          </a:xfrm>
        </p:spPr>
        <p:txBody>
          <a:bodyPr>
            <a:normAutofit/>
          </a:bodyPr>
          <a:lstStyle/>
          <a:p>
            <a:r>
              <a:rPr lang="cs-CZ" sz="2800" b="1" dirty="0"/>
              <a:t>Způsob podání žádosti - založení žádosti o podporu</a:t>
            </a:r>
            <a:endParaRPr lang="cs-CZ" sz="2800" dirty="0"/>
          </a:p>
        </p:txBody>
      </p:sp>
      <p:pic>
        <p:nvPicPr>
          <p:cNvPr id="5" name="Zástupný symbol pro obsah 4" descr="Obsah obrázku snímek obrazovky&#10;&#10;Popis vygenerován s velmi vysokou mírou spolehlivosti">
            <a:extLst>
              <a:ext uri="{FF2B5EF4-FFF2-40B4-BE49-F238E27FC236}">
                <a16:creationId xmlns:a16="http://schemas.microsoft.com/office/drawing/2014/main" id="{0282FC89-6E18-47F5-9362-818E35E446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091"/>
          <a:stretch/>
        </p:blipFill>
        <p:spPr>
          <a:xfrm>
            <a:off x="447659" y="4401108"/>
            <a:ext cx="8077779" cy="1512168"/>
          </a:xfrm>
        </p:spPr>
      </p:pic>
      <p:sp>
        <p:nvSpPr>
          <p:cNvPr id="8" name="Šipka: dolů 7">
            <a:extLst>
              <a:ext uri="{FF2B5EF4-FFF2-40B4-BE49-F238E27FC236}">
                <a16:creationId xmlns:a16="http://schemas.microsoft.com/office/drawing/2014/main" id="{8BD3CE0A-594B-40E6-9957-E5757973BDF9}"/>
              </a:ext>
            </a:extLst>
          </p:cNvPr>
          <p:cNvSpPr/>
          <p:nvPr/>
        </p:nvSpPr>
        <p:spPr>
          <a:xfrm>
            <a:off x="4329684" y="321992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6" name="Group 837">
            <a:extLst>
              <a:ext uri="{FF2B5EF4-FFF2-40B4-BE49-F238E27FC236}">
                <a16:creationId xmlns:a16="http://schemas.microsoft.com/office/drawing/2014/main" id="{E7424BB3-D97B-45C2-8C12-2C70554D01FA}"/>
              </a:ext>
            </a:extLst>
          </p:cNvPr>
          <p:cNvGrpSpPr/>
          <p:nvPr/>
        </p:nvGrpSpPr>
        <p:grpSpPr>
          <a:xfrm>
            <a:off x="1662881" y="6119495"/>
            <a:ext cx="5791199" cy="738505"/>
            <a:chOff x="0" y="3047"/>
            <a:chExt cx="6085356" cy="776270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FF30A23B-9F46-4AF5-9ACE-DFA3EDEB81B3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21972B4C-4617-4641-A000-D5A77F8F1FDA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3A70682D-88F5-4399-9D0E-9BBE77FAC986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B3114D0C-857C-4225-9338-27030F8D61AE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9F21B33A-16A2-46D2-A036-B6E1E08250E9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6A7C00C8-C141-4063-B467-5A0C457AC00A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1F33FB18-2CB7-425E-AC86-59C0D4EC5C18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CD24D9BB-A0F7-46CA-8EB7-0B8B4F3D8B6A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AC7F4B40-BB0A-4059-AC63-65BA52B852C9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6A2F676D-9D16-43AD-81C2-BEF1184D52BA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BE723F8D-D018-4CB1-993A-AE1339006E81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3F834408-9B94-4055-A40E-071208A7D3A5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3D30C16B-0D0D-4BB4-89F2-B774111A6682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A5194DE0-7E04-465D-958E-F0DE3D0154E4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B1E8A576-F54F-4244-B165-3D23A16CDDEF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E65EE72F-4F7D-434C-A13D-55C50AAE656F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0E03351C-F4A7-4412-9032-DCC2037B45A2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707072D3-AD14-4548-BA2B-2F8153E2002E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E5C51EBD-99C6-43B7-ADAA-01568FBF8C56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824DBA22-9AB8-4833-9660-8524ED4FC36A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CECF486C-0EB6-4185-95AE-C9F6007FE2FB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66409BD5-1E4A-436B-8511-25C4AFDB9BC2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F742DB5E-9EC7-4546-95DF-AA3FC5E9CD74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68413975-0642-40E1-B08F-DD2989BA4919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538A827C-7829-421F-97CB-F525FA29A8C6}"/>
                </a:ext>
              </a:extLst>
            </p:cNvPr>
            <p:cNvPicPr/>
            <p:nvPr/>
          </p:nvPicPr>
          <p:blipFill>
            <a:blip r:embed="rId21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4" name="Obrázek 3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1F3E413E-3F95-445E-8BB9-6403FD49DC4C}"/>
              </a:ext>
            </a:extLst>
          </p:cNvPr>
          <p:cNvPicPr/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79050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1904" y="723991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2800" b="1" dirty="0"/>
              <a:t>Způsob podání žádosti – založení žádosti o podporu</a:t>
            </a:r>
            <a:endParaRPr lang="cs-CZ" sz="2800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27</a:t>
            </a:fld>
            <a:endParaRPr lang="cs-CZ" dirty="0"/>
          </a:p>
        </p:txBody>
      </p:sp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3" t="17331" r="45339" b="43350"/>
          <a:stretch/>
        </p:blipFill>
        <p:spPr bwMode="auto">
          <a:xfrm>
            <a:off x="240815" y="1438120"/>
            <a:ext cx="4608632" cy="3720797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7" t="51188" r="33668" b="4612"/>
          <a:stretch/>
        </p:blipFill>
        <p:spPr bwMode="auto">
          <a:xfrm>
            <a:off x="4604160" y="1458822"/>
            <a:ext cx="4007429" cy="3720797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Ovál 4"/>
          <p:cNvSpPr/>
          <p:nvPr/>
        </p:nvSpPr>
        <p:spPr>
          <a:xfrm>
            <a:off x="2157492" y="3388324"/>
            <a:ext cx="1368152" cy="4823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4570416" y="3157784"/>
            <a:ext cx="1665504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291093" y="5181080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            03 – Operační program Zaměstnanost</a:t>
            </a:r>
          </a:p>
          <a:p>
            <a:r>
              <a:rPr lang="cs-CZ" dirty="0"/>
              <a:t>            PO Z – (03_16_047) – Výzva MAS na podporu strategií komunitně vedeného místního rozvoje</a:t>
            </a:r>
          </a:p>
        </p:txBody>
      </p:sp>
      <p:sp>
        <p:nvSpPr>
          <p:cNvPr id="12" name="Šipka: doprava 11"/>
          <p:cNvSpPr/>
          <p:nvPr/>
        </p:nvSpPr>
        <p:spPr>
          <a:xfrm>
            <a:off x="355963" y="5264703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: doprava 14"/>
          <p:cNvSpPr/>
          <p:nvPr/>
        </p:nvSpPr>
        <p:spPr>
          <a:xfrm>
            <a:off x="355963" y="5535295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Obrázek 12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14A5A914-A47F-4CF5-A120-C3F9AEDDEBCE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" name="Group 837">
            <a:extLst>
              <a:ext uri="{FF2B5EF4-FFF2-40B4-BE49-F238E27FC236}">
                <a16:creationId xmlns:a16="http://schemas.microsoft.com/office/drawing/2014/main" id="{E6CE5F30-73B6-470A-BD22-79CF780F0775}"/>
              </a:ext>
            </a:extLst>
          </p:cNvPr>
          <p:cNvGrpSpPr/>
          <p:nvPr/>
        </p:nvGrpSpPr>
        <p:grpSpPr>
          <a:xfrm>
            <a:off x="1662881" y="6119495"/>
            <a:ext cx="5791199" cy="738505"/>
            <a:chOff x="0" y="3047"/>
            <a:chExt cx="6085356" cy="776270"/>
          </a:xfrm>
        </p:grpSpPr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C5B05B22-5241-4D92-9E6E-EADA7C797676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7" name="Rectangle 11">
              <a:extLst>
                <a:ext uri="{FF2B5EF4-FFF2-40B4-BE49-F238E27FC236}">
                  <a16:creationId xmlns:a16="http://schemas.microsoft.com/office/drawing/2014/main" id="{E896B9CE-45CD-4291-A6DE-EA4E15F40996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8" name="Picture 13">
              <a:extLst>
                <a:ext uri="{FF2B5EF4-FFF2-40B4-BE49-F238E27FC236}">
                  <a16:creationId xmlns:a16="http://schemas.microsoft.com/office/drawing/2014/main" id="{6A8B1D32-7FF2-4AE2-A57E-E8319D6EE28F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15">
              <a:extLst>
                <a:ext uri="{FF2B5EF4-FFF2-40B4-BE49-F238E27FC236}">
                  <a16:creationId xmlns:a16="http://schemas.microsoft.com/office/drawing/2014/main" id="{7C08FFC0-DE31-4522-9F1A-291971730923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17">
              <a:extLst>
                <a:ext uri="{FF2B5EF4-FFF2-40B4-BE49-F238E27FC236}">
                  <a16:creationId xmlns:a16="http://schemas.microsoft.com/office/drawing/2014/main" id="{DFDC9FE4-C195-4DF5-A121-BA39D71BBDE5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19">
              <a:extLst>
                <a:ext uri="{FF2B5EF4-FFF2-40B4-BE49-F238E27FC236}">
                  <a16:creationId xmlns:a16="http://schemas.microsoft.com/office/drawing/2014/main" id="{C5D433D4-8861-4DC7-84B6-38E79F944707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90DDB900-210E-45E8-A8B2-7B1DB9B3CBC2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23" name="Picture 23">
              <a:extLst>
                <a:ext uri="{FF2B5EF4-FFF2-40B4-BE49-F238E27FC236}">
                  <a16:creationId xmlns:a16="http://schemas.microsoft.com/office/drawing/2014/main" id="{8ACD2AE5-F28D-4413-8D44-EDD98A5BE9D2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25">
              <a:extLst>
                <a:ext uri="{FF2B5EF4-FFF2-40B4-BE49-F238E27FC236}">
                  <a16:creationId xmlns:a16="http://schemas.microsoft.com/office/drawing/2014/main" id="{0FA9B63E-636B-477C-B1BD-CAE97F5FD9B1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27">
              <a:extLst>
                <a:ext uri="{FF2B5EF4-FFF2-40B4-BE49-F238E27FC236}">
                  <a16:creationId xmlns:a16="http://schemas.microsoft.com/office/drawing/2014/main" id="{48074FD5-833B-499E-B180-7547EBFDD9F2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29">
              <a:extLst>
                <a:ext uri="{FF2B5EF4-FFF2-40B4-BE49-F238E27FC236}">
                  <a16:creationId xmlns:a16="http://schemas.microsoft.com/office/drawing/2014/main" id="{AD23D084-148B-414F-8061-7E66D4C55EC2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31">
              <a:extLst>
                <a:ext uri="{FF2B5EF4-FFF2-40B4-BE49-F238E27FC236}">
                  <a16:creationId xmlns:a16="http://schemas.microsoft.com/office/drawing/2014/main" id="{C0559607-0805-4E19-B488-B7BDD6E0A81B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8" name="Picture 33">
              <a:extLst>
                <a:ext uri="{FF2B5EF4-FFF2-40B4-BE49-F238E27FC236}">
                  <a16:creationId xmlns:a16="http://schemas.microsoft.com/office/drawing/2014/main" id="{9D3DE995-DEED-41EE-9C7F-32F4E36A10E1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35">
              <a:extLst>
                <a:ext uri="{FF2B5EF4-FFF2-40B4-BE49-F238E27FC236}">
                  <a16:creationId xmlns:a16="http://schemas.microsoft.com/office/drawing/2014/main" id="{C68F9F46-EBE6-4B56-B9FF-BFF99D28914E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37">
              <a:extLst>
                <a:ext uri="{FF2B5EF4-FFF2-40B4-BE49-F238E27FC236}">
                  <a16:creationId xmlns:a16="http://schemas.microsoft.com/office/drawing/2014/main" id="{0A8AEB56-6721-47A0-8DD1-F3C9C837744E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31" name="Picture 39">
              <a:extLst>
                <a:ext uri="{FF2B5EF4-FFF2-40B4-BE49-F238E27FC236}">
                  <a16:creationId xmlns:a16="http://schemas.microsoft.com/office/drawing/2014/main" id="{0DBA2846-5D25-4594-8A5B-EC82865E4033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41">
              <a:extLst>
                <a:ext uri="{FF2B5EF4-FFF2-40B4-BE49-F238E27FC236}">
                  <a16:creationId xmlns:a16="http://schemas.microsoft.com/office/drawing/2014/main" id="{9A6BF063-4864-4E3F-9339-E87DAAD7AE37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33" name="Picture 43">
              <a:extLst>
                <a:ext uri="{FF2B5EF4-FFF2-40B4-BE49-F238E27FC236}">
                  <a16:creationId xmlns:a16="http://schemas.microsoft.com/office/drawing/2014/main" id="{6B69083C-E3C6-4F55-9E98-C99F52A59EBA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34" name="Picture 45">
              <a:extLst>
                <a:ext uri="{FF2B5EF4-FFF2-40B4-BE49-F238E27FC236}">
                  <a16:creationId xmlns:a16="http://schemas.microsoft.com/office/drawing/2014/main" id="{51C8B58F-36FC-42BC-93F4-9CADCE442C79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35" name="Picture 47">
              <a:extLst>
                <a:ext uri="{FF2B5EF4-FFF2-40B4-BE49-F238E27FC236}">
                  <a16:creationId xmlns:a16="http://schemas.microsoft.com/office/drawing/2014/main" id="{57694C7F-243C-478A-9717-0861FBDB3AC0}"/>
                </a:ext>
              </a:extLst>
            </p:cNvPr>
            <p:cNvPicPr/>
            <p:nvPr/>
          </p:nvPicPr>
          <p:blipFill>
            <a:blip r:embed="rId21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36" name="Picture 49">
              <a:extLst>
                <a:ext uri="{FF2B5EF4-FFF2-40B4-BE49-F238E27FC236}">
                  <a16:creationId xmlns:a16="http://schemas.microsoft.com/office/drawing/2014/main" id="{D99545FC-2EE6-46E5-AE0B-029F459DBC4D}"/>
                </a:ext>
              </a:extLst>
            </p:cNvPr>
            <p:cNvPicPr/>
            <p:nvPr/>
          </p:nvPicPr>
          <p:blipFill>
            <a:blip r:embed="rId22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7" name="Picture 51">
              <a:extLst>
                <a:ext uri="{FF2B5EF4-FFF2-40B4-BE49-F238E27FC236}">
                  <a16:creationId xmlns:a16="http://schemas.microsoft.com/office/drawing/2014/main" id="{3F144C20-AD5D-443D-A82D-DB07F60B8318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8" name="Picture 53">
              <a:extLst>
                <a:ext uri="{FF2B5EF4-FFF2-40B4-BE49-F238E27FC236}">
                  <a16:creationId xmlns:a16="http://schemas.microsoft.com/office/drawing/2014/main" id="{1DAFB7F4-B381-4401-A200-C8BC7180D234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9" name="Picture 55">
              <a:extLst>
                <a:ext uri="{FF2B5EF4-FFF2-40B4-BE49-F238E27FC236}">
                  <a16:creationId xmlns:a16="http://schemas.microsoft.com/office/drawing/2014/main" id="{5CCF2C23-7528-4824-928B-013183812D9A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40" name="Picture 57">
              <a:extLst>
                <a:ext uri="{FF2B5EF4-FFF2-40B4-BE49-F238E27FC236}">
                  <a16:creationId xmlns:a16="http://schemas.microsoft.com/office/drawing/2014/main" id="{05DC04E8-F330-402E-81D9-B698A7ACE4F0}"/>
                </a:ext>
              </a:extLst>
            </p:cNvPr>
            <p:cNvPicPr/>
            <p:nvPr/>
          </p:nvPicPr>
          <p:blipFill>
            <a:blip r:embed="rId23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51688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611560" y="1124744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/>
              <a:t>Způsob podání žádosti – založení žádosti 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28</a:t>
            </a:fld>
            <a:endParaRPr lang="cs-CZ" dirty="0"/>
          </a:p>
        </p:txBody>
      </p:sp>
      <p:pic>
        <p:nvPicPr>
          <p:cNvPr id="9" name="Obrázek 8" descr="Obsah obrázku snímek obrazovky&#10;&#10;Popis vygenerován s velmi vysokou mírou spolehlivosti">
            <a:extLst>
              <a:ext uri="{FF2B5EF4-FFF2-40B4-BE49-F238E27FC236}">
                <a16:creationId xmlns:a16="http://schemas.microsoft.com/office/drawing/2014/main" id="{F1EC5D4B-261B-4191-80B1-8F38D7E38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204864"/>
            <a:ext cx="7452320" cy="2918422"/>
          </a:xfrm>
          <a:prstGeom prst="rect">
            <a:avLst/>
          </a:prstGeom>
        </p:spPr>
      </p:pic>
      <p:pic>
        <p:nvPicPr>
          <p:cNvPr id="10" name="Obrázek 9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21759E48-A1FF-4A66-A3EE-4516A05A6B6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roup 837">
            <a:extLst>
              <a:ext uri="{FF2B5EF4-FFF2-40B4-BE49-F238E27FC236}">
                <a16:creationId xmlns:a16="http://schemas.microsoft.com/office/drawing/2014/main" id="{8B65B0A8-3F26-4E65-BB4E-3D66AC4DBB48}"/>
              </a:ext>
            </a:extLst>
          </p:cNvPr>
          <p:cNvGrpSpPr/>
          <p:nvPr/>
        </p:nvGrpSpPr>
        <p:grpSpPr>
          <a:xfrm>
            <a:off x="1662881" y="6119495"/>
            <a:ext cx="5791199" cy="738505"/>
            <a:chOff x="0" y="3047"/>
            <a:chExt cx="6085356" cy="776270"/>
          </a:xfrm>
        </p:grpSpPr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5EB65B1B-8AB2-41EF-B60A-CC5C1A01E928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588A762-BC5A-406F-BA30-4B6AF08F7638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3" name="Picture 13">
              <a:extLst>
                <a:ext uri="{FF2B5EF4-FFF2-40B4-BE49-F238E27FC236}">
                  <a16:creationId xmlns:a16="http://schemas.microsoft.com/office/drawing/2014/main" id="{1E5F7FF7-F6A5-493D-BE66-5ACA20FCE819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5">
              <a:extLst>
                <a:ext uri="{FF2B5EF4-FFF2-40B4-BE49-F238E27FC236}">
                  <a16:creationId xmlns:a16="http://schemas.microsoft.com/office/drawing/2014/main" id="{42FE4F90-06E1-4C8A-BC46-799AF82E61AE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17">
              <a:extLst>
                <a:ext uri="{FF2B5EF4-FFF2-40B4-BE49-F238E27FC236}">
                  <a16:creationId xmlns:a16="http://schemas.microsoft.com/office/drawing/2014/main" id="{267842E2-0990-4F10-85D1-CF1DF3B1C244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19">
              <a:extLst>
                <a:ext uri="{FF2B5EF4-FFF2-40B4-BE49-F238E27FC236}">
                  <a16:creationId xmlns:a16="http://schemas.microsoft.com/office/drawing/2014/main" id="{3AF60133-F280-4221-8411-F23592492F52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1">
              <a:extLst>
                <a:ext uri="{FF2B5EF4-FFF2-40B4-BE49-F238E27FC236}">
                  <a16:creationId xmlns:a16="http://schemas.microsoft.com/office/drawing/2014/main" id="{AB7F93E8-A311-4CD9-881C-8EFE2D771440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3">
              <a:extLst>
                <a:ext uri="{FF2B5EF4-FFF2-40B4-BE49-F238E27FC236}">
                  <a16:creationId xmlns:a16="http://schemas.microsoft.com/office/drawing/2014/main" id="{326C3562-A00F-4EA0-9EFD-2FBE4CAB840A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5">
              <a:extLst>
                <a:ext uri="{FF2B5EF4-FFF2-40B4-BE49-F238E27FC236}">
                  <a16:creationId xmlns:a16="http://schemas.microsoft.com/office/drawing/2014/main" id="{ABF61853-D5C8-441C-9276-36E326731DC3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27">
              <a:extLst>
                <a:ext uri="{FF2B5EF4-FFF2-40B4-BE49-F238E27FC236}">
                  <a16:creationId xmlns:a16="http://schemas.microsoft.com/office/drawing/2014/main" id="{023832B2-1F43-4688-8EFA-9FD96CF37E72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29">
              <a:extLst>
                <a:ext uri="{FF2B5EF4-FFF2-40B4-BE49-F238E27FC236}">
                  <a16:creationId xmlns:a16="http://schemas.microsoft.com/office/drawing/2014/main" id="{1C42C7DC-1D89-449F-8251-0008F514CD81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1">
              <a:extLst>
                <a:ext uri="{FF2B5EF4-FFF2-40B4-BE49-F238E27FC236}">
                  <a16:creationId xmlns:a16="http://schemas.microsoft.com/office/drawing/2014/main" id="{0C35D6E7-AC3A-4BA3-8C58-27B949D0C26B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3">
              <a:extLst>
                <a:ext uri="{FF2B5EF4-FFF2-40B4-BE49-F238E27FC236}">
                  <a16:creationId xmlns:a16="http://schemas.microsoft.com/office/drawing/2014/main" id="{2C37D2A9-2038-4AD8-9E7E-FD255A06D589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5">
              <a:extLst>
                <a:ext uri="{FF2B5EF4-FFF2-40B4-BE49-F238E27FC236}">
                  <a16:creationId xmlns:a16="http://schemas.microsoft.com/office/drawing/2014/main" id="{1E6CB65C-9532-4860-9903-3781684B9CF1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37">
              <a:extLst>
                <a:ext uri="{FF2B5EF4-FFF2-40B4-BE49-F238E27FC236}">
                  <a16:creationId xmlns:a16="http://schemas.microsoft.com/office/drawing/2014/main" id="{C5F40BAF-E76F-46F9-B229-DC3FD4C686E0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39">
              <a:extLst>
                <a:ext uri="{FF2B5EF4-FFF2-40B4-BE49-F238E27FC236}">
                  <a16:creationId xmlns:a16="http://schemas.microsoft.com/office/drawing/2014/main" id="{6A0B4D28-6637-4FE0-8A44-308489F73B34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1">
              <a:extLst>
                <a:ext uri="{FF2B5EF4-FFF2-40B4-BE49-F238E27FC236}">
                  <a16:creationId xmlns:a16="http://schemas.microsoft.com/office/drawing/2014/main" id="{C3F35B7D-63AF-4F95-8AC8-395076A88785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3">
              <a:extLst>
                <a:ext uri="{FF2B5EF4-FFF2-40B4-BE49-F238E27FC236}">
                  <a16:creationId xmlns:a16="http://schemas.microsoft.com/office/drawing/2014/main" id="{84951D98-B187-43AF-9CE8-123DDE474E47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5">
              <a:extLst>
                <a:ext uri="{FF2B5EF4-FFF2-40B4-BE49-F238E27FC236}">
                  <a16:creationId xmlns:a16="http://schemas.microsoft.com/office/drawing/2014/main" id="{4A54C98C-DC04-4D6C-A9FA-29047EE024B8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47">
              <a:extLst>
                <a:ext uri="{FF2B5EF4-FFF2-40B4-BE49-F238E27FC236}">
                  <a16:creationId xmlns:a16="http://schemas.microsoft.com/office/drawing/2014/main" id="{64B4FE67-AA98-434F-985C-19F1B5E0A697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31" name="Picture 49">
              <a:extLst>
                <a:ext uri="{FF2B5EF4-FFF2-40B4-BE49-F238E27FC236}">
                  <a16:creationId xmlns:a16="http://schemas.microsoft.com/office/drawing/2014/main" id="{28CDC86F-5BEE-4B1B-8AA5-22BEAFC64B66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1">
              <a:extLst>
                <a:ext uri="{FF2B5EF4-FFF2-40B4-BE49-F238E27FC236}">
                  <a16:creationId xmlns:a16="http://schemas.microsoft.com/office/drawing/2014/main" id="{A1C155F9-7037-478F-ABCA-527A0C1ED01C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3">
              <a:extLst>
                <a:ext uri="{FF2B5EF4-FFF2-40B4-BE49-F238E27FC236}">
                  <a16:creationId xmlns:a16="http://schemas.microsoft.com/office/drawing/2014/main" id="{C0EDF335-7A8B-45B5-BD16-83E4F3B37A52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4" name="Picture 55">
              <a:extLst>
                <a:ext uri="{FF2B5EF4-FFF2-40B4-BE49-F238E27FC236}">
                  <a16:creationId xmlns:a16="http://schemas.microsoft.com/office/drawing/2014/main" id="{DDB19D5C-AE6A-491B-A223-37B4F916669B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5" name="Picture 57">
              <a:extLst>
                <a:ext uri="{FF2B5EF4-FFF2-40B4-BE49-F238E27FC236}">
                  <a16:creationId xmlns:a16="http://schemas.microsoft.com/office/drawing/2014/main" id="{05FE1364-92BB-4DB7-B4F1-73293C8E9B4F}"/>
                </a:ext>
              </a:extLst>
            </p:cNvPr>
            <p:cNvPicPr/>
            <p:nvPr/>
          </p:nvPicPr>
          <p:blipFill>
            <a:blip r:embed="rId21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37575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/>
              <a:t>Způsob podání žádosti – založení žádosti </a:t>
            </a:r>
            <a:endParaRPr lang="cs-CZ" sz="3200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29</a:t>
            </a:fld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2"/>
          <a:srcRect l="6278" t="18909" r="6278" b="4397"/>
          <a:stretch/>
        </p:blipFill>
        <p:spPr>
          <a:xfrm>
            <a:off x="899592" y="2348880"/>
            <a:ext cx="7344816" cy="3816425"/>
          </a:xfrm>
          <a:prstGeom prst="rect">
            <a:avLst/>
          </a:prstGeom>
        </p:spPr>
      </p:pic>
      <p:sp>
        <p:nvSpPr>
          <p:cNvPr id="4" name="Ovál 3"/>
          <p:cNvSpPr/>
          <p:nvPr/>
        </p:nvSpPr>
        <p:spPr>
          <a:xfrm>
            <a:off x="827584" y="4118867"/>
            <a:ext cx="1080120" cy="20174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7" name="Obrázek 6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51494FCF-6628-4946-97E9-697F5DF5428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Group 837">
            <a:extLst>
              <a:ext uri="{FF2B5EF4-FFF2-40B4-BE49-F238E27FC236}">
                <a16:creationId xmlns:a16="http://schemas.microsoft.com/office/drawing/2014/main" id="{C1C515BD-E62F-4C5D-B27C-438212AC2D1F}"/>
              </a:ext>
            </a:extLst>
          </p:cNvPr>
          <p:cNvGrpSpPr/>
          <p:nvPr/>
        </p:nvGrpSpPr>
        <p:grpSpPr>
          <a:xfrm>
            <a:off x="1662881" y="6119495"/>
            <a:ext cx="5791199" cy="738505"/>
            <a:chOff x="0" y="3047"/>
            <a:chExt cx="6085356" cy="776270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428E8E2A-A388-45FC-9A71-14FF82B749E6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7B40FF1B-B3C2-4F7C-9FA3-5FD7AA30312D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3">
              <a:extLst>
                <a:ext uri="{FF2B5EF4-FFF2-40B4-BE49-F238E27FC236}">
                  <a16:creationId xmlns:a16="http://schemas.microsoft.com/office/drawing/2014/main" id="{74E996C3-344C-4ECF-BD05-9978DBE4A3AE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5">
              <a:extLst>
                <a:ext uri="{FF2B5EF4-FFF2-40B4-BE49-F238E27FC236}">
                  <a16:creationId xmlns:a16="http://schemas.microsoft.com/office/drawing/2014/main" id="{46AF43FC-868B-40B0-B41D-D3A6D21A13CD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17">
              <a:extLst>
                <a:ext uri="{FF2B5EF4-FFF2-40B4-BE49-F238E27FC236}">
                  <a16:creationId xmlns:a16="http://schemas.microsoft.com/office/drawing/2014/main" id="{E17D41AE-5894-4003-A60A-DBB86346C892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19">
              <a:extLst>
                <a:ext uri="{FF2B5EF4-FFF2-40B4-BE49-F238E27FC236}">
                  <a16:creationId xmlns:a16="http://schemas.microsoft.com/office/drawing/2014/main" id="{168C9EC2-13BC-4CC5-988F-B4B1FC867782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1">
              <a:extLst>
                <a:ext uri="{FF2B5EF4-FFF2-40B4-BE49-F238E27FC236}">
                  <a16:creationId xmlns:a16="http://schemas.microsoft.com/office/drawing/2014/main" id="{510435BC-5DB0-44BF-8079-5AAFCB4EC141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3">
              <a:extLst>
                <a:ext uri="{FF2B5EF4-FFF2-40B4-BE49-F238E27FC236}">
                  <a16:creationId xmlns:a16="http://schemas.microsoft.com/office/drawing/2014/main" id="{B4EBE3A1-6EF9-41CE-B583-9B812601B730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5">
              <a:extLst>
                <a:ext uri="{FF2B5EF4-FFF2-40B4-BE49-F238E27FC236}">
                  <a16:creationId xmlns:a16="http://schemas.microsoft.com/office/drawing/2014/main" id="{2F324A1F-27C7-4BB6-B884-33AACFDEC663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27">
              <a:extLst>
                <a:ext uri="{FF2B5EF4-FFF2-40B4-BE49-F238E27FC236}">
                  <a16:creationId xmlns:a16="http://schemas.microsoft.com/office/drawing/2014/main" id="{C00D9E7B-0BC9-4E8D-97A2-5654BD79ED42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29">
              <a:extLst>
                <a:ext uri="{FF2B5EF4-FFF2-40B4-BE49-F238E27FC236}">
                  <a16:creationId xmlns:a16="http://schemas.microsoft.com/office/drawing/2014/main" id="{7A9C4A5D-229F-445E-B9DE-240DDCAFAB13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1">
              <a:extLst>
                <a:ext uri="{FF2B5EF4-FFF2-40B4-BE49-F238E27FC236}">
                  <a16:creationId xmlns:a16="http://schemas.microsoft.com/office/drawing/2014/main" id="{EE1B3A55-CC14-47C4-902F-13B04F00322C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3">
              <a:extLst>
                <a:ext uri="{FF2B5EF4-FFF2-40B4-BE49-F238E27FC236}">
                  <a16:creationId xmlns:a16="http://schemas.microsoft.com/office/drawing/2014/main" id="{8F23E2C3-B1CF-4F7C-8B4D-0D14990DB0E3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5">
              <a:extLst>
                <a:ext uri="{FF2B5EF4-FFF2-40B4-BE49-F238E27FC236}">
                  <a16:creationId xmlns:a16="http://schemas.microsoft.com/office/drawing/2014/main" id="{177E98BE-227B-4DDE-AB30-562A9E03FC60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37">
              <a:extLst>
                <a:ext uri="{FF2B5EF4-FFF2-40B4-BE49-F238E27FC236}">
                  <a16:creationId xmlns:a16="http://schemas.microsoft.com/office/drawing/2014/main" id="{B188EE63-542F-4562-81FB-6E831B2A6DB0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39">
              <a:extLst>
                <a:ext uri="{FF2B5EF4-FFF2-40B4-BE49-F238E27FC236}">
                  <a16:creationId xmlns:a16="http://schemas.microsoft.com/office/drawing/2014/main" id="{3CF7498A-08EC-45CC-8407-579A37260531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1">
              <a:extLst>
                <a:ext uri="{FF2B5EF4-FFF2-40B4-BE49-F238E27FC236}">
                  <a16:creationId xmlns:a16="http://schemas.microsoft.com/office/drawing/2014/main" id="{9BA44F81-16F1-4A5C-AAEC-FF63D42B09ED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3">
              <a:extLst>
                <a:ext uri="{FF2B5EF4-FFF2-40B4-BE49-F238E27FC236}">
                  <a16:creationId xmlns:a16="http://schemas.microsoft.com/office/drawing/2014/main" id="{BBD4ACEF-62C0-47F8-94C7-76F2E47A4A22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5">
              <a:extLst>
                <a:ext uri="{FF2B5EF4-FFF2-40B4-BE49-F238E27FC236}">
                  <a16:creationId xmlns:a16="http://schemas.microsoft.com/office/drawing/2014/main" id="{9E3E6BEC-EE49-4615-91E2-DA2B8EBE7675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47">
              <a:extLst>
                <a:ext uri="{FF2B5EF4-FFF2-40B4-BE49-F238E27FC236}">
                  <a16:creationId xmlns:a16="http://schemas.microsoft.com/office/drawing/2014/main" id="{F98E468A-6980-46DF-BDAF-79B0DB273B85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31" name="Picture 49">
              <a:extLst>
                <a:ext uri="{FF2B5EF4-FFF2-40B4-BE49-F238E27FC236}">
                  <a16:creationId xmlns:a16="http://schemas.microsoft.com/office/drawing/2014/main" id="{3E493B34-8C10-4BD1-A504-D8F8C12EDD68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1">
              <a:extLst>
                <a:ext uri="{FF2B5EF4-FFF2-40B4-BE49-F238E27FC236}">
                  <a16:creationId xmlns:a16="http://schemas.microsoft.com/office/drawing/2014/main" id="{C0E44D6D-B5E7-48F0-A23E-6627CC3F79B7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3">
              <a:extLst>
                <a:ext uri="{FF2B5EF4-FFF2-40B4-BE49-F238E27FC236}">
                  <a16:creationId xmlns:a16="http://schemas.microsoft.com/office/drawing/2014/main" id="{F860D322-986D-418F-8BBF-5DE8DFF626C6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4" name="Picture 55">
              <a:extLst>
                <a:ext uri="{FF2B5EF4-FFF2-40B4-BE49-F238E27FC236}">
                  <a16:creationId xmlns:a16="http://schemas.microsoft.com/office/drawing/2014/main" id="{62A6F051-1D32-411F-9B68-FF97865D1640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5" name="Picture 57">
              <a:extLst>
                <a:ext uri="{FF2B5EF4-FFF2-40B4-BE49-F238E27FC236}">
                  <a16:creationId xmlns:a16="http://schemas.microsoft.com/office/drawing/2014/main" id="{B3ECC655-7841-4A5B-BBCE-AA1C099B4640}"/>
                </a:ext>
              </a:extLst>
            </p:cNvPr>
            <p:cNvPicPr/>
            <p:nvPr/>
          </p:nvPicPr>
          <p:blipFill>
            <a:blip r:embed="rId21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40737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634433" y="792088"/>
            <a:ext cx="8229600" cy="692696"/>
          </a:xfrm>
        </p:spPr>
        <p:txBody>
          <a:bodyPr>
            <a:normAutofit/>
          </a:bodyPr>
          <a:lstStyle/>
          <a:p>
            <a:pPr algn="l"/>
            <a:r>
              <a:rPr lang="cs-CZ" sz="3200" b="1" u="sng" dirty="0"/>
              <a:t>Základní specifikace výzvy č. 1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3" y="1529408"/>
            <a:ext cx="8396489" cy="4563888"/>
          </a:xfrm>
        </p:spPr>
        <p:txBody>
          <a:bodyPr>
            <a:normAutofit fontScale="92500" lnSpcReduction="10000"/>
          </a:bodyPr>
          <a:lstStyle/>
          <a:p>
            <a:pPr algn="just">
              <a:spcAft>
                <a:spcPts val="600"/>
              </a:spcAft>
            </a:pPr>
            <a:r>
              <a:rPr lang="cs-CZ" sz="2400" dirty="0"/>
              <a:t>Zahájení příjmu žádostí o podporu: 3. 11. 2017</a:t>
            </a:r>
          </a:p>
          <a:p>
            <a:pPr algn="just">
              <a:spcAft>
                <a:spcPts val="600"/>
              </a:spcAft>
            </a:pPr>
            <a:r>
              <a:rPr lang="cs-CZ" sz="2400" b="1" dirty="0"/>
              <a:t>Ukončení příjmu žádostí o podporu: 15. 12. 2017</a:t>
            </a:r>
          </a:p>
          <a:p>
            <a:pPr algn="just">
              <a:spcAft>
                <a:spcPts val="600"/>
              </a:spcAft>
            </a:pPr>
            <a:r>
              <a:rPr lang="cs-CZ" sz="2400" dirty="0"/>
              <a:t>Alokace: 3.400.000,-Kč</a:t>
            </a:r>
          </a:p>
          <a:p>
            <a:pPr algn="just">
              <a:spcAft>
                <a:spcPts val="600"/>
              </a:spcAft>
            </a:pPr>
            <a:r>
              <a:rPr lang="cs-CZ" sz="2400" dirty="0"/>
              <a:t>Místo realizace: území MAS SERVISO	</a:t>
            </a:r>
          </a:p>
          <a:p>
            <a:pPr algn="just">
              <a:spcAft>
                <a:spcPts val="600"/>
              </a:spcAft>
            </a:pPr>
            <a:r>
              <a:rPr lang="cs-CZ" sz="2400" dirty="0"/>
              <a:t>Maximální délka projektu: </a:t>
            </a:r>
            <a:r>
              <a:rPr lang="cs-CZ" sz="2400" b="1" dirty="0"/>
              <a:t>36 měsíců</a:t>
            </a:r>
          </a:p>
          <a:p>
            <a:pPr algn="just">
              <a:spcAft>
                <a:spcPts val="600"/>
              </a:spcAft>
            </a:pPr>
            <a:r>
              <a:rPr lang="cs-CZ" sz="2400" dirty="0"/>
              <a:t>Nejzazší datum pro ukončení fyzické realizace projektu: 30.11. 2021</a:t>
            </a:r>
          </a:p>
          <a:p>
            <a:pPr algn="just">
              <a:spcAft>
                <a:spcPts val="600"/>
              </a:spcAft>
            </a:pPr>
            <a:r>
              <a:rPr lang="cs-CZ" sz="2400" b="1" dirty="0"/>
              <a:t>Minimální výše celkových způsobilých výdajů: 400.000,-Kč</a:t>
            </a:r>
          </a:p>
          <a:p>
            <a:pPr algn="just">
              <a:spcAft>
                <a:spcPts val="600"/>
              </a:spcAft>
            </a:pPr>
            <a:r>
              <a:rPr lang="cs-CZ" sz="2400" b="1" dirty="0"/>
              <a:t>Maximální výše celkových způsobilých výdajů: 3.400.000,-Kč</a:t>
            </a:r>
          </a:p>
          <a:p>
            <a:pPr algn="just">
              <a:spcAft>
                <a:spcPts val="600"/>
              </a:spcAft>
            </a:pPr>
            <a:r>
              <a:rPr lang="cs-CZ" sz="2400" dirty="0"/>
              <a:t>Míra spolufinancování: </a:t>
            </a:r>
            <a:r>
              <a:rPr lang="cs-CZ" sz="2400" b="1" dirty="0"/>
              <a:t>dle typu příjemce až 15%</a:t>
            </a:r>
          </a:p>
          <a:p>
            <a:pPr algn="just">
              <a:spcAft>
                <a:spcPts val="600"/>
              </a:spcAft>
            </a:pPr>
            <a:r>
              <a:rPr lang="cs-CZ" sz="2400" dirty="0"/>
              <a:t>Způsob financování: </a:t>
            </a:r>
            <a:r>
              <a:rPr lang="cs-CZ" sz="2400" b="1" dirty="0"/>
              <a:t>ex ante</a:t>
            </a:r>
          </a:p>
          <a:p>
            <a:pPr marL="0" indent="0" algn="just">
              <a:spcAft>
                <a:spcPts val="600"/>
              </a:spcAft>
              <a:buNone/>
            </a:pPr>
            <a:endParaRPr lang="cs-CZ" sz="2400" b="1" dirty="0"/>
          </a:p>
          <a:p>
            <a:pPr marL="0" indent="0" algn="just">
              <a:spcAft>
                <a:spcPts val="600"/>
              </a:spcAft>
              <a:buNone/>
            </a:pPr>
            <a:endParaRPr lang="cs-CZ" sz="2400" dirty="0"/>
          </a:p>
          <a:p>
            <a:pPr marL="0" indent="0" algn="just">
              <a:spcAft>
                <a:spcPts val="600"/>
              </a:spcAft>
              <a:buNone/>
            </a:pPr>
            <a:endParaRPr lang="cs-CZ" dirty="0"/>
          </a:p>
          <a:p>
            <a:pPr marL="0" lvl="0" indent="0" algn="just">
              <a:spcAft>
                <a:spcPts val="600"/>
              </a:spcAft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3</a:t>
            </a:fld>
            <a:endParaRPr lang="cs-CZ" dirty="0"/>
          </a:p>
        </p:txBody>
      </p:sp>
      <p:pic>
        <p:nvPicPr>
          <p:cNvPr id="5" name="Obrázek 4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69D7ABE2-712C-41B0-A7BB-F4BE8895F6E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Group 837">
            <a:extLst>
              <a:ext uri="{FF2B5EF4-FFF2-40B4-BE49-F238E27FC236}">
                <a16:creationId xmlns:a16="http://schemas.microsoft.com/office/drawing/2014/main" id="{407FDA8D-EA90-4E26-86F8-DF5C3AFCCA19}"/>
              </a:ext>
            </a:extLst>
          </p:cNvPr>
          <p:cNvGrpSpPr/>
          <p:nvPr/>
        </p:nvGrpSpPr>
        <p:grpSpPr>
          <a:xfrm>
            <a:off x="1676400" y="5868060"/>
            <a:ext cx="5791199" cy="738505"/>
            <a:chOff x="0" y="3047"/>
            <a:chExt cx="6085356" cy="776270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757C0A72-2C48-46D1-AB8F-41199A6BA0D1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47CCCCD6-FFFD-4FCD-82C0-6EA5A5987300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3">
              <a:extLst>
                <a:ext uri="{FF2B5EF4-FFF2-40B4-BE49-F238E27FC236}">
                  <a16:creationId xmlns:a16="http://schemas.microsoft.com/office/drawing/2014/main" id="{17C3555C-4DE0-43B0-A229-0D1B50F94D7C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5">
              <a:extLst>
                <a:ext uri="{FF2B5EF4-FFF2-40B4-BE49-F238E27FC236}">
                  <a16:creationId xmlns:a16="http://schemas.microsoft.com/office/drawing/2014/main" id="{1B23B31D-131C-4D1B-B50A-848D9366F0B0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7">
              <a:extLst>
                <a:ext uri="{FF2B5EF4-FFF2-40B4-BE49-F238E27FC236}">
                  <a16:creationId xmlns:a16="http://schemas.microsoft.com/office/drawing/2014/main" id="{2ED41722-5635-49D4-9382-947D43AAF1FA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19">
              <a:extLst>
                <a:ext uri="{FF2B5EF4-FFF2-40B4-BE49-F238E27FC236}">
                  <a16:creationId xmlns:a16="http://schemas.microsoft.com/office/drawing/2014/main" id="{225144F7-34EA-4E05-A388-71D7DC060B45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1">
              <a:extLst>
                <a:ext uri="{FF2B5EF4-FFF2-40B4-BE49-F238E27FC236}">
                  <a16:creationId xmlns:a16="http://schemas.microsoft.com/office/drawing/2014/main" id="{934D84F6-4A61-4587-8E4F-19E959494A92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3">
              <a:extLst>
                <a:ext uri="{FF2B5EF4-FFF2-40B4-BE49-F238E27FC236}">
                  <a16:creationId xmlns:a16="http://schemas.microsoft.com/office/drawing/2014/main" id="{0E76665F-DADB-4D0B-859C-F1CD2295272B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5">
              <a:extLst>
                <a:ext uri="{FF2B5EF4-FFF2-40B4-BE49-F238E27FC236}">
                  <a16:creationId xmlns:a16="http://schemas.microsoft.com/office/drawing/2014/main" id="{5DA1C025-E285-483E-988B-15BE3B13C20E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7">
              <a:extLst>
                <a:ext uri="{FF2B5EF4-FFF2-40B4-BE49-F238E27FC236}">
                  <a16:creationId xmlns:a16="http://schemas.microsoft.com/office/drawing/2014/main" id="{A87A47A8-AF4F-4A91-9B4F-244F7F9B0003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29">
              <a:extLst>
                <a:ext uri="{FF2B5EF4-FFF2-40B4-BE49-F238E27FC236}">
                  <a16:creationId xmlns:a16="http://schemas.microsoft.com/office/drawing/2014/main" id="{E44B7895-6906-486A-9F2C-317B2196A445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1">
              <a:extLst>
                <a:ext uri="{FF2B5EF4-FFF2-40B4-BE49-F238E27FC236}">
                  <a16:creationId xmlns:a16="http://schemas.microsoft.com/office/drawing/2014/main" id="{C9CF7F3A-0052-4451-A84B-77D4C9051FC1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3">
              <a:extLst>
                <a:ext uri="{FF2B5EF4-FFF2-40B4-BE49-F238E27FC236}">
                  <a16:creationId xmlns:a16="http://schemas.microsoft.com/office/drawing/2014/main" id="{76F59FE0-128F-4DC1-BF8A-A2BFE45EA9EB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5">
              <a:extLst>
                <a:ext uri="{FF2B5EF4-FFF2-40B4-BE49-F238E27FC236}">
                  <a16:creationId xmlns:a16="http://schemas.microsoft.com/office/drawing/2014/main" id="{F392CBE0-8B13-412C-BCA4-48D75CB0E317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7">
              <a:extLst>
                <a:ext uri="{FF2B5EF4-FFF2-40B4-BE49-F238E27FC236}">
                  <a16:creationId xmlns:a16="http://schemas.microsoft.com/office/drawing/2014/main" id="{6F435C9C-E602-43B0-A2FB-6ECE57F4C7AC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39">
              <a:extLst>
                <a:ext uri="{FF2B5EF4-FFF2-40B4-BE49-F238E27FC236}">
                  <a16:creationId xmlns:a16="http://schemas.microsoft.com/office/drawing/2014/main" id="{0A98DA6C-960C-4F2C-AD86-42B3B3C4C34B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1">
              <a:extLst>
                <a:ext uri="{FF2B5EF4-FFF2-40B4-BE49-F238E27FC236}">
                  <a16:creationId xmlns:a16="http://schemas.microsoft.com/office/drawing/2014/main" id="{0D524F25-34FD-445A-A003-205C39A6A6CC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3">
              <a:extLst>
                <a:ext uri="{FF2B5EF4-FFF2-40B4-BE49-F238E27FC236}">
                  <a16:creationId xmlns:a16="http://schemas.microsoft.com/office/drawing/2014/main" id="{6C666A48-78FB-4D0B-B610-BC1B201E44EB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5">
              <a:extLst>
                <a:ext uri="{FF2B5EF4-FFF2-40B4-BE49-F238E27FC236}">
                  <a16:creationId xmlns:a16="http://schemas.microsoft.com/office/drawing/2014/main" id="{DCB54A83-20A2-45CA-AEC9-B1D9EE602D3E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7">
              <a:extLst>
                <a:ext uri="{FF2B5EF4-FFF2-40B4-BE49-F238E27FC236}">
                  <a16:creationId xmlns:a16="http://schemas.microsoft.com/office/drawing/2014/main" id="{1A5DDAEF-7D2F-456F-A20A-33444B0E974B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49">
              <a:extLst>
                <a:ext uri="{FF2B5EF4-FFF2-40B4-BE49-F238E27FC236}">
                  <a16:creationId xmlns:a16="http://schemas.microsoft.com/office/drawing/2014/main" id="{4C3EA53B-8FC8-4A04-A74D-885561433C56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1">
              <a:extLst>
                <a:ext uri="{FF2B5EF4-FFF2-40B4-BE49-F238E27FC236}">
                  <a16:creationId xmlns:a16="http://schemas.microsoft.com/office/drawing/2014/main" id="{CC7CE52C-0100-4CF8-B80C-3940B58376FC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3">
              <a:extLst>
                <a:ext uri="{FF2B5EF4-FFF2-40B4-BE49-F238E27FC236}">
                  <a16:creationId xmlns:a16="http://schemas.microsoft.com/office/drawing/2014/main" id="{D1D05F7B-AE12-4F74-93C8-E25AD349305E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5">
              <a:extLst>
                <a:ext uri="{FF2B5EF4-FFF2-40B4-BE49-F238E27FC236}">
                  <a16:creationId xmlns:a16="http://schemas.microsoft.com/office/drawing/2014/main" id="{3CEBF49C-6FE0-4B03-89B2-4282625D5F56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4" name="Picture 57">
              <a:extLst>
                <a:ext uri="{FF2B5EF4-FFF2-40B4-BE49-F238E27FC236}">
                  <a16:creationId xmlns:a16="http://schemas.microsoft.com/office/drawing/2014/main" id="{2CB7BD59-A1E9-4555-ADD4-6BCCB50CB56F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58120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/>
              <a:t>Způsob podání žádosti – založení žádosti</a:t>
            </a:r>
            <a:endParaRPr lang="cs-CZ" sz="3200" dirty="0"/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344216" y="1195610"/>
            <a:ext cx="8208912" cy="5067945"/>
          </a:xfrm>
        </p:spPr>
        <p:txBody>
          <a:bodyPr>
            <a:normAutofit lnSpcReduction="10000"/>
          </a:bodyPr>
          <a:lstStyle/>
          <a:p>
            <a:r>
              <a:rPr lang="cs-CZ" sz="2400" dirty="0"/>
              <a:t>Formulář vyplňovat postupně dle záložek vlevo.</a:t>
            </a:r>
          </a:p>
          <a:p>
            <a:r>
              <a:rPr lang="cs-CZ" sz="2400" dirty="0"/>
              <a:t>Záložky </a:t>
            </a:r>
            <a:r>
              <a:rPr lang="cs-CZ" sz="2400" u="sng" dirty="0"/>
              <a:t>Popis projektu </a:t>
            </a:r>
            <a:r>
              <a:rPr lang="cs-CZ" sz="2400" dirty="0"/>
              <a:t>a </a:t>
            </a:r>
            <a:r>
              <a:rPr lang="cs-CZ" sz="2400" u="sng" dirty="0"/>
              <a:t>Klíčové aktivity </a:t>
            </a:r>
            <a:r>
              <a:rPr lang="cs-CZ" sz="2400" dirty="0"/>
              <a:t>– nenechte se v popisu omezit počtem znaků (2000) - vytvořte přílohu v doc či </a:t>
            </a:r>
            <a:r>
              <a:rPr lang="cs-CZ" sz="2400" dirty="0" err="1"/>
              <a:t>pdf</a:t>
            </a:r>
            <a:r>
              <a:rPr lang="cs-CZ" sz="2400" dirty="0"/>
              <a:t> a vložte ji do Záložky </a:t>
            </a:r>
            <a:r>
              <a:rPr lang="cs-CZ" sz="2400" u="sng" dirty="0"/>
              <a:t>Dokumenty</a:t>
            </a:r>
          </a:p>
          <a:p>
            <a:r>
              <a:rPr lang="cs-CZ" sz="2400" dirty="0"/>
              <a:t>stručně, jasně, srozumitelně</a:t>
            </a:r>
          </a:p>
          <a:p>
            <a:r>
              <a:rPr lang="cs-CZ" sz="2400" b="1" dirty="0"/>
              <a:t>klíčové aktivity </a:t>
            </a:r>
            <a:r>
              <a:rPr lang="cs-CZ" sz="2400" dirty="0"/>
              <a:t>– každá zvlášť, včetně pole Náklady na klíčovou aktivitu (pozor na soulad s rozpočtem)</a:t>
            </a:r>
          </a:p>
          <a:p>
            <a:r>
              <a:rPr lang="cs-CZ" sz="2400" dirty="0"/>
              <a:t>Typ subjektu – dle IČ – validace, pokud nefunguje, kontaktovat technickou podporu</a:t>
            </a:r>
          </a:p>
          <a:p>
            <a:r>
              <a:rPr lang="cs-CZ" sz="2400" dirty="0"/>
              <a:t>Roční obrat – viz Pokyny k vyplnění žádosti(v EUR)</a:t>
            </a:r>
          </a:p>
          <a:p>
            <a:r>
              <a:rPr lang="cs-CZ" sz="2400" dirty="0"/>
              <a:t>žlutá pole – povinná</a:t>
            </a:r>
          </a:p>
          <a:p>
            <a:r>
              <a:rPr lang="cs-CZ" sz="2400" dirty="0"/>
              <a:t>šedá – nepovinná</a:t>
            </a:r>
          </a:p>
          <a:p>
            <a:r>
              <a:rPr lang="cs-CZ" sz="2400" dirty="0"/>
              <a:t>průběžně ukládat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2400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30</a:t>
            </a:fld>
            <a:endParaRPr lang="cs-CZ" dirty="0"/>
          </a:p>
        </p:txBody>
      </p:sp>
      <p:pic>
        <p:nvPicPr>
          <p:cNvPr id="5" name="Obrázek 4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CA6EB257-E81E-40D2-A569-3FD3199A0A4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Group 837">
            <a:extLst>
              <a:ext uri="{FF2B5EF4-FFF2-40B4-BE49-F238E27FC236}">
                <a16:creationId xmlns:a16="http://schemas.microsoft.com/office/drawing/2014/main" id="{A29EEF23-30EB-4A50-A9A9-71DC9F8F9042}"/>
              </a:ext>
            </a:extLst>
          </p:cNvPr>
          <p:cNvGrpSpPr/>
          <p:nvPr/>
        </p:nvGrpSpPr>
        <p:grpSpPr>
          <a:xfrm>
            <a:off x="1662881" y="6119495"/>
            <a:ext cx="5791199" cy="738505"/>
            <a:chOff x="0" y="3047"/>
            <a:chExt cx="6085356" cy="776270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1697940-C2E1-4055-AF27-C26FD1087625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C2A472DF-0626-4444-A4CC-8898770F7CDA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3">
              <a:extLst>
                <a:ext uri="{FF2B5EF4-FFF2-40B4-BE49-F238E27FC236}">
                  <a16:creationId xmlns:a16="http://schemas.microsoft.com/office/drawing/2014/main" id="{2CDF2E5C-35C6-4614-9E64-CADBA32746D3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5">
              <a:extLst>
                <a:ext uri="{FF2B5EF4-FFF2-40B4-BE49-F238E27FC236}">
                  <a16:creationId xmlns:a16="http://schemas.microsoft.com/office/drawing/2014/main" id="{82D6CE8A-3791-42B2-91AA-EA6EEE9A3656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7">
              <a:extLst>
                <a:ext uri="{FF2B5EF4-FFF2-40B4-BE49-F238E27FC236}">
                  <a16:creationId xmlns:a16="http://schemas.microsoft.com/office/drawing/2014/main" id="{A92EA061-4766-4927-B0DA-69B65AE2D52A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19">
              <a:extLst>
                <a:ext uri="{FF2B5EF4-FFF2-40B4-BE49-F238E27FC236}">
                  <a16:creationId xmlns:a16="http://schemas.microsoft.com/office/drawing/2014/main" id="{4B4658F8-1847-4500-AC06-A87A6C58815A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1">
              <a:extLst>
                <a:ext uri="{FF2B5EF4-FFF2-40B4-BE49-F238E27FC236}">
                  <a16:creationId xmlns:a16="http://schemas.microsoft.com/office/drawing/2014/main" id="{E2752DCE-2B40-4B97-BAAE-C8D76970945E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3">
              <a:extLst>
                <a:ext uri="{FF2B5EF4-FFF2-40B4-BE49-F238E27FC236}">
                  <a16:creationId xmlns:a16="http://schemas.microsoft.com/office/drawing/2014/main" id="{E0CF3F59-9F2F-4B4E-B830-EED448D1AE64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5">
              <a:extLst>
                <a:ext uri="{FF2B5EF4-FFF2-40B4-BE49-F238E27FC236}">
                  <a16:creationId xmlns:a16="http://schemas.microsoft.com/office/drawing/2014/main" id="{835869C0-F694-4A4F-A2DC-B34DBF138DC1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7">
              <a:extLst>
                <a:ext uri="{FF2B5EF4-FFF2-40B4-BE49-F238E27FC236}">
                  <a16:creationId xmlns:a16="http://schemas.microsoft.com/office/drawing/2014/main" id="{0AF09118-3652-493A-88BE-05063DCC7854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29">
              <a:extLst>
                <a:ext uri="{FF2B5EF4-FFF2-40B4-BE49-F238E27FC236}">
                  <a16:creationId xmlns:a16="http://schemas.microsoft.com/office/drawing/2014/main" id="{44C126D6-C7B0-479F-A0E5-773A1B288198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1">
              <a:extLst>
                <a:ext uri="{FF2B5EF4-FFF2-40B4-BE49-F238E27FC236}">
                  <a16:creationId xmlns:a16="http://schemas.microsoft.com/office/drawing/2014/main" id="{7C9D504A-E3C0-4213-A832-DCB5FCBFDC3B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3">
              <a:extLst>
                <a:ext uri="{FF2B5EF4-FFF2-40B4-BE49-F238E27FC236}">
                  <a16:creationId xmlns:a16="http://schemas.microsoft.com/office/drawing/2014/main" id="{9EB474FC-66DC-4AD4-A485-E07511A9930F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5">
              <a:extLst>
                <a:ext uri="{FF2B5EF4-FFF2-40B4-BE49-F238E27FC236}">
                  <a16:creationId xmlns:a16="http://schemas.microsoft.com/office/drawing/2014/main" id="{12C9CE22-A7D4-4513-9119-866AACEC8C86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7">
              <a:extLst>
                <a:ext uri="{FF2B5EF4-FFF2-40B4-BE49-F238E27FC236}">
                  <a16:creationId xmlns:a16="http://schemas.microsoft.com/office/drawing/2014/main" id="{4D6FDE42-2EED-47AA-9307-1870E6522E5B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39">
              <a:extLst>
                <a:ext uri="{FF2B5EF4-FFF2-40B4-BE49-F238E27FC236}">
                  <a16:creationId xmlns:a16="http://schemas.microsoft.com/office/drawing/2014/main" id="{2C8084F4-431E-45A2-8F54-7CA200091C05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1">
              <a:extLst>
                <a:ext uri="{FF2B5EF4-FFF2-40B4-BE49-F238E27FC236}">
                  <a16:creationId xmlns:a16="http://schemas.microsoft.com/office/drawing/2014/main" id="{050C4DD2-DCCC-40E7-B64D-E4E97376C324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3">
              <a:extLst>
                <a:ext uri="{FF2B5EF4-FFF2-40B4-BE49-F238E27FC236}">
                  <a16:creationId xmlns:a16="http://schemas.microsoft.com/office/drawing/2014/main" id="{61D4A245-9DFE-489E-B895-5247FE0660CE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5">
              <a:extLst>
                <a:ext uri="{FF2B5EF4-FFF2-40B4-BE49-F238E27FC236}">
                  <a16:creationId xmlns:a16="http://schemas.microsoft.com/office/drawing/2014/main" id="{FCCD98F1-9070-4B20-9D66-CA2D51336018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7">
              <a:extLst>
                <a:ext uri="{FF2B5EF4-FFF2-40B4-BE49-F238E27FC236}">
                  <a16:creationId xmlns:a16="http://schemas.microsoft.com/office/drawing/2014/main" id="{A8E7DF92-0DB1-4838-B521-2ABB0133F6FF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49">
              <a:extLst>
                <a:ext uri="{FF2B5EF4-FFF2-40B4-BE49-F238E27FC236}">
                  <a16:creationId xmlns:a16="http://schemas.microsoft.com/office/drawing/2014/main" id="{0D69B410-2ABA-44CD-85DC-34456887284C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1">
              <a:extLst>
                <a:ext uri="{FF2B5EF4-FFF2-40B4-BE49-F238E27FC236}">
                  <a16:creationId xmlns:a16="http://schemas.microsoft.com/office/drawing/2014/main" id="{4C51A3EB-C00E-4A6F-8882-EE4603828007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3">
              <a:extLst>
                <a:ext uri="{FF2B5EF4-FFF2-40B4-BE49-F238E27FC236}">
                  <a16:creationId xmlns:a16="http://schemas.microsoft.com/office/drawing/2014/main" id="{7D70CD68-6175-4A53-AFE8-5FA12F89A6D2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5">
              <a:extLst>
                <a:ext uri="{FF2B5EF4-FFF2-40B4-BE49-F238E27FC236}">
                  <a16:creationId xmlns:a16="http://schemas.microsoft.com/office/drawing/2014/main" id="{0F6E100D-AFA1-4B26-B197-5100562318AB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4" name="Picture 57">
              <a:extLst>
                <a:ext uri="{FF2B5EF4-FFF2-40B4-BE49-F238E27FC236}">
                  <a16:creationId xmlns:a16="http://schemas.microsoft.com/office/drawing/2014/main" id="{D0632686-7D0F-48C7-BB3B-E1D11953DD3D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57158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/>
              <a:t>Způsob hodnocení a výběr projektů</a:t>
            </a:r>
            <a:endParaRPr lang="cs-CZ" sz="3200" dirty="0"/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814412"/>
            <a:ext cx="8208912" cy="3440654"/>
          </a:xfrm>
        </p:spPr>
        <p:txBody>
          <a:bodyPr>
            <a:normAutofit/>
          </a:bodyPr>
          <a:lstStyle/>
          <a:p>
            <a:pPr marL="514350" indent="-514350" algn="just">
              <a:buAutoNum type="arabicParenR"/>
            </a:pPr>
            <a:r>
              <a:rPr lang="cs-CZ" b="1" dirty="0"/>
              <a:t>Kontrola přijatelnosti a administrativní kontrola/formální náležitosti </a:t>
            </a:r>
            <a:r>
              <a:rPr lang="cs-CZ" dirty="0"/>
              <a:t>- Kancelář MAS</a:t>
            </a:r>
          </a:p>
          <a:p>
            <a:pPr marL="514350" indent="-514350" algn="just">
              <a:buAutoNum type="arabicParenR"/>
            </a:pPr>
            <a:r>
              <a:rPr lang="cs-CZ" b="1" dirty="0"/>
              <a:t>Věcné hodnocení </a:t>
            </a:r>
            <a:r>
              <a:rPr lang="cs-CZ" dirty="0"/>
              <a:t>– Výběrová komise (hodnotitelé)</a:t>
            </a:r>
          </a:p>
          <a:p>
            <a:pPr marL="514350" indent="-514350" algn="just">
              <a:buAutoNum type="arabicParenR"/>
            </a:pPr>
            <a:r>
              <a:rPr lang="cs-CZ" b="1" dirty="0"/>
              <a:t>Programový výbor </a:t>
            </a:r>
            <a:r>
              <a:rPr lang="cs-CZ" dirty="0"/>
              <a:t>– výběr projektů k financování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31</a:t>
            </a:fld>
            <a:endParaRPr lang="cs-CZ" dirty="0"/>
          </a:p>
        </p:txBody>
      </p:sp>
      <p:grpSp>
        <p:nvGrpSpPr>
          <p:cNvPr id="5" name="Group 837">
            <a:extLst>
              <a:ext uri="{FF2B5EF4-FFF2-40B4-BE49-F238E27FC236}">
                <a16:creationId xmlns:a16="http://schemas.microsoft.com/office/drawing/2014/main" id="{A0114EF4-3A5E-45E9-8034-84B6AA38F8B8}"/>
              </a:ext>
            </a:extLst>
          </p:cNvPr>
          <p:cNvGrpSpPr/>
          <p:nvPr/>
        </p:nvGrpSpPr>
        <p:grpSpPr>
          <a:xfrm>
            <a:off x="1676400" y="5925515"/>
            <a:ext cx="5791199" cy="738505"/>
            <a:chOff x="0" y="3047"/>
            <a:chExt cx="6085356" cy="776270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063FA299-146C-4B97-A0D8-EA7BB1AF80F2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29DFC3BE-45A2-44E4-A3AB-F79FA887CCE3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CB4B66A2-CACF-48CF-9241-3301FDA063B4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7F53254A-6E35-4646-889E-19FECED33CCB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E0FF16E7-838B-4B18-BA9D-8075C727568B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67DFC4EC-4756-4EEF-BE46-C8E088A0FB50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7608AB8F-502F-49BD-9694-ABCB5B077639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8FC7D536-4AF4-4AF9-B2A4-CE98C7638EAB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3D23D1C6-E2FC-488D-88E0-017109D43AF3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F742D376-E40D-4DC7-8584-D6E9A6C53462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90F5B977-25C2-4BDE-969C-A580B9959D6F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31385C8D-2D42-4197-8BF7-7BB476707D50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5B8BF7AC-89E3-457B-A032-937BED6188FF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8EF852FC-F720-4FA7-909B-10A70356ED85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BD07BF98-0124-441E-92EA-A845B76399B8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959CF874-345C-44D2-98AC-8964F34BE5EE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9595CF5A-D300-46D2-BFFF-DF1858248807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33AC8120-B59D-4B06-B8BB-39D99907C930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DCFF8393-9FCA-4DBE-9195-138132891101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F32EA475-87D3-4990-8AF8-EDF0B4370771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5F9B8A94-A8B0-4904-BC77-3B1E30FE89CD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EA8989A2-FEB8-42FB-9EC7-E4BEB48B094C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5ADAE949-2465-42DB-87A3-A7E99D33D2D5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AFFA4522-36B2-434F-B9B3-00B048A477BE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7ABFA513-F26F-4581-A6E2-003321571FA8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4" name="Obrázek 3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B7A26752-B891-4AE3-B08D-BF79110883E3}"/>
              </a:ext>
            </a:extLst>
          </p:cNvPr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41370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dirty="0"/>
              <a:t>Způsob hodnocení a výběr projektů</a:t>
            </a:r>
            <a:endParaRPr lang="cs-CZ" sz="3200" dirty="0"/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529408"/>
            <a:ext cx="8208912" cy="50679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/>
              <a:t>Kontrola přijatelnosti a formálních náležitostí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provádějí pracovníci Kanceláře MAS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varianty ano/ne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kritéria přijatelnosti nejsou opravitelná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formální náležitosti – max. 1 oprava do 5 PD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max. 20 PD od ukončení výzvy + 15 KD přezkum</a:t>
            </a:r>
          </a:p>
          <a:p>
            <a:pPr marL="514350" indent="-514350" algn="just">
              <a:buAutoNum type="arabicParenR"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32</a:t>
            </a:fld>
            <a:endParaRPr lang="cs-CZ" dirty="0"/>
          </a:p>
        </p:txBody>
      </p:sp>
      <p:grpSp>
        <p:nvGrpSpPr>
          <p:cNvPr id="5" name="Group 837">
            <a:extLst>
              <a:ext uri="{FF2B5EF4-FFF2-40B4-BE49-F238E27FC236}">
                <a16:creationId xmlns:a16="http://schemas.microsoft.com/office/drawing/2014/main" id="{06B2FBAA-223D-4074-AA22-38E6E311B5AF}"/>
              </a:ext>
            </a:extLst>
          </p:cNvPr>
          <p:cNvGrpSpPr/>
          <p:nvPr/>
        </p:nvGrpSpPr>
        <p:grpSpPr>
          <a:xfrm>
            <a:off x="1676400" y="5925515"/>
            <a:ext cx="5791199" cy="738505"/>
            <a:chOff x="0" y="3047"/>
            <a:chExt cx="6085356" cy="776270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847B33B1-8684-4EBA-A482-48AB977143B5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25A4771E-C7EC-4700-A20C-85D9ACE3AC8F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77CE5ED4-61BA-4112-BAEC-5839B1142BF0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6D5C238C-EABE-4856-939B-088957071B3A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921240D1-5086-4926-ADE4-E327468A8939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EDF3735F-5107-4604-A1C2-984896D30EED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91951C5A-C892-41EF-888A-3AEF48BB3079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69308854-DA5D-4164-AD56-301ACA1AF19A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873A540C-9A19-440C-9335-7320C59A74C0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5B4E41AC-3EF5-4E9D-8274-FEEE56722D07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065C459F-4890-48CA-8710-40C28F23787B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499578D6-79E2-45CC-A682-226E16146EAF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EC136C9F-6DE4-4972-903B-7BD79B6ED6B2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AAE3B50F-477D-4456-A33F-36F943D9DB5B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B65FB823-5ED3-4389-A46A-EBE7428DA727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7DD3A712-A244-4B2F-A631-CC871533D999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6F9619ED-54A3-48FF-9C4A-B8B2A3CF885A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8C7B8028-AA34-475D-8984-06D06238392F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80980ECF-0D8E-4ADB-BE23-231DF03B0ACD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47440357-4F73-411F-B1F2-FD12A3567086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D527B3AA-0F04-4E19-BEA2-5FEAB4E8B07A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418EBE4F-3980-4617-A23D-85D276A21D35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0A61D89B-066A-46FE-94CA-AA2B0DDF7368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32AC287C-3E2B-4537-B349-1DF8540743F4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F49709F2-969F-4493-A98D-DA5DF85C8B2E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4" name="Obrázek 3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871B30F7-4BCD-4B86-9FB2-E5E54D52E777}"/>
              </a:ext>
            </a:extLst>
          </p:cNvPr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15078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601757"/>
            <a:ext cx="8229600" cy="792087"/>
          </a:xfrm>
        </p:spPr>
        <p:txBody>
          <a:bodyPr>
            <a:noAutofit/>
          </a:bodyPr>
          <a:lstStyle/>
          <a:p>
            <a:pPr algn="l"/>
            <a:r>
              <a:rPr lang="cs-CZ" sz="3200" b="1" u="sng" dirty="0"/>
              <a:t>Způsob hodnocení a výběr projektů</a:t>
            </a:r>
            <a:endParaRPr lang="cs-CZ" sz="3200" u="sng" dirty="0"/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323528" y="1246229"/>
            <a:ext cx="8208912" cy="50679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/>
              <a:t>Věcné hodnocení </a:t>
            </a:r>
            <a:endParaRPr lang="cs-CZ" sz="2800" dirty="0"/>
          </a:p>
          <a:p>
            <a:pPr marL="457200" indent="-457200" algn="just">
              <a:buAutoNum type="arabicPeriod"/>
            </a:pPr>
            <a:r>
              <a:rPr lang="cs-CZ" sz="2400" dirty="0"/>
              <a:t>Potřebnost na území MAS (max. 35 bodů)</a:t>
            </a:r>
          </a:p>
          <a:p>
            <a:pPr marL="457200" indent="-457200" algn="just">
              <a:buAutoNum type="arabicPeriod"/>
            </a:pPr>
            <a:r>
              <a:rPr lang="cs-CZ" sz="2400" dirty="0"/>
              <a:t>Účelnost (max. 30  bodů)</a:t>
            </a:r>
          </a:p>
          <a:p>
            <a:pPr marL="457200" indent="-457200" algn="just">
              <a:buAutoNum type="arabicPeriod"/>
            </a:pPr>
            <a:r>
              <a:rPr lang="cs-CZ" sz="2400" dirty="0"/>
              <a:t>Efektivnost a hospodárnost (max. 20 bodů)</a:t>
            </a:r>
          </a:p>
          <a:p>
            <a:pPr marL="457200" indent="-457200" algn="just">
              <a:buAutoNum type="arabicPeriod"/>
            </a:pPr>
            <a:r>
              <a:rPr lang="cs-CZ" sz="2400" dirty="0"/>
              <a:t>Proveditelnost (max. 15 bodů)</a:t>
            </a:r>
          </a:p>
          <a:p>
            <a:pPr marL="457200" indent="-457200" algn="just">
              <a:buAutoNum type="arabicPeriod"/>
            </a:pPr>
            <a:endParaRPr lang="cs-CZ" sz="2400" dirty="0"/>
          </a:p>
          <a:p>
            <a:pPr marL="0" indent="0" algn="just">
              <a:buNone/>
            </a:pPr>
            <a:r>
              <a:rPr lang="cs-CZ" sz="2400" dirty="0"/>
              <a:t>Hodnocení dle deskriptorů</a:t>
            </a:r>
          </a:p>
          <a:p>
            <a:pPr marL="514350" indent="-514350" algn="just">
              <a:buAutoNum type="arabicParenR"/>
            </a:pPr>
            <a:r>
              <a:rPr lang="cs-CZ" sz="2400" dirty="0"/>
              <a:t>Velmi dobře –  100%</a:t>
            </a:r>
          </a:p>
          <a:p>
            <a:pPr marL="514350" indent="-514350" algn="just">
              <a:buAutoNum type="arabicParenR"/>
            </a:pPr>
            <a:r>
              <a:rPr lang="cs-CZ" sz="2400" dirty="0"/>
              <a:t>Dobře – 75%</a:t>
            </a:r>
          </a:p>
          <a:p>
            <a:pPr marL="514350" indent="-514350" algn="just">
              <a:buAutoNum type="arabicParenR"/>
            </a:pPr>
            <a:r>
              <a:rPr lang="cs-CZ" sz="2400" dirty="0"/>
              <a:t>Dostatečně – 50%</a:t>
            </a:r>
          </a:p>
          <a:p>
            <a:pPr marL="514350" indent="-514350" algn="just">
              <a:buAutoNum type="arabicParenR"/>
            </a:pPr>
            <a:r>
              <a:rPr lang="cs-CZ" sz="2400" dirty="0"/>
              <a:t>Nedostatečně – 25%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33</a:t>
            </a:fld>
            <a:endParaRPr lang="cs-CZ" dirty="0"/>
          </a:p>
        </p:txBody>
      </p:sp>
      <p:pic>
        <p:nvPicPr>
          <p:cNvPr id="5" name="Obrázek 4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D0D13478-EF9E-4742-872E-47ACD1915D2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Group 837">
            <a:extLst>
              <a:ext uri="{FF2B5EF4-FFF2-40B4-BE49-F238E27FC236}">
                <a16:creationId xmlns:a16="http://schemas.microsoft.com/office/drawing/2014/main" id="{F6A578A2-1020-4C80-82C7-E28C2ED18531}"/>
              </a:ext>
            </a:extLst>
          </p:cNvPr>
          <p:cNvGrpSpPr/>
          <p:nvPr/>
        </p:nvGrpSpPr>
        <p:grpSpPr>
          <a:xfrm>
            <a:off x="1676400" y="6029810"/>
            <a:ext cx="5791199" cy="738505"/>
            <a:chOff x="0" y="3047"/>
            <a:chExt cx="6085356" cy="776270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C9897A32-E7C9-4A00-B429-AAF6E177D802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1680DEFD-8FE3-4660-B6E5-FA8496B6DEE1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3">
              <a:extLst>
                <a:ext uri="{FF2B5EF4-FFF2-40B4-BE49-F238E27FC236}">
                  <a16:creationId xmlns:a16="http://schemas.microsoft.com/office/drawing/2014/main" id="{B4C6B904-2306-4CFD-9EBC-9CAFAE19EE59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5">
              <a:extLst>
                <a:ext uri="{FF2B5EF4-FFF2-40B4-BE49-F238E27FC236}">
                  <a16:creationId xmlns:a16="http://schemas.microsoft.com/office/drawing/2014/main" id="{3264E475-27F2-4DE0-B0D2-05895077F26E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7">
              <a:extLst>
                <a:ext uri="{FF2B5EF4-FFF2-40B4-BE49-F238E27FC236}">
                  <a16:creationId xmlns:a16="http://schemas.microsoft.com/office/drawing/2014/main" id="{9C23CE5C-37E3-4364-856A-B0EDB3273453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19">
              <a:extLst>
                <a:ext uri="{FF2B5EF4-FFF2-40B4-BE49-F238E27FC236}">
                  <a16:creationId xmlns:a16="http://schemas.microsoft.com/office/drawing/2014/main" id="{9078C530-D952-42DD-95F8-4E8B06EAA369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1">
              <a:extLst>
                <a:ext uri="{FF2B5EF4-FFF2-40B4-BE49-F238E27FC236}">
                  <a16:creationId xmlns:a16="http://schemas.microsoft.com/office/drawing/2014/main" id="{A33CF82C-C70F-4947-95E7-5B14ABFE5B5C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3">
              <a:extLst>
                <a:ext uri="{FF2B5EF4-FFF2-40B4-BE49-F238E27FC236}">
                  <a16:creationId xmlns:a16="http://schemas.microsoft.com/office/drawing/2014/main" id="{4D43BE38-7BD3-4544-A627-00A9BE446B05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5">
              <a:extLst>
                <a:ext uri="{FF2B5EF4-FFF2-40B4-BE49-F238E27FC236}">
                  <a16:creationId xmlns:a16="http://schemas.microsoft.com/office/drawing/2014/main" id="{E0FC4C3B-9098-4229-BED4-A5092D1784F0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7">
              <a:extLst>
                <a:ext uri="{FF2B5EF4-FFF2-40B4-BE49-F238E27FC236}">
                  <a16:creationId xmlns:a16="http://schemas.microsoft.com/office/drawing/2014/main" id="{C838F48E-6634-4908-BEF5-614BDC640B97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29">
              <a:extLst>
                <a:ext uri="{FF2B5EF4-FFF2-40B4-BE49-F238E27FC236}">
                  <a16:creationId xmlns:a16="http://schemas.microsoft.com/office/drawing/2014/main" id="{2F930944-B18D-44D6-899E-52F252620A13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1">
              <a:extLst>
                <a:ext uri="{FF2B5EF4-FFF2-40B4-BE49-F238E27FC236}">
                  <a16:creationId xmlns:a16="http://schemas.microsoft.com/office/drawing/2014/main" id="{0414C7B8-99A2-4966-A92A-356E83B36514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3">
              <a:extLst>
                <a:ext uri="{FF2B5EF4-FFF2-40B4-BE49-F238E27FC236}">
                  <a16:creationId xmlns:a16="http://schemas.microsoft.com/office/drawing/2014/main" id="{B2257339-BB3F-4FF8-BF18-35156BCAB4BE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5">
              <a:extLst>
                <a:ext uri="{FF2B5EF4-FFF2-40B4-BE49-F238E27FC236}">
                  <a16:creationId xmlns:a16="http://schemas.microsoft.com/office/drawing/2014/main" id="{2F77DABB-AD65-4AF2-A2A2-43D722472868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7">
              <a:extLst>
                <a:ext uri="{FF2B5EF4-FFF2-40B4-BE49-F238E27FC236}">
                  <a16:creationId xmlns:a16="http://schemas.microsoft.com/office/drawing/2014/main" id="{C8730B00-EB71-438E-963F-66B855C22BEC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39">
              <a:extLst>
                <a:ext uri="{FF2B5EF4-FFF2-40B4-BE49-F238E27FC236}">
                  <a16:creationId xmlns:a16="http://schemas.microsoft.com/office/drawing/2014/main" id="{5371B457-2CA2-4F6D-94ED-D4CB1141FA77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1">
              <a:extLst>
                <a:ext uri="{FF2B5EF4-FFF2-40B4-BE49-F238E27FC236}">
                  <a16:creationId xmlns:a16="http://schemas.microsoft.com/office/drawing/2014/main" id="{232E6DB9-499B-40B2-A92C-EA07CF78AF30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3">
              <a:extLst>
                <a:ext uri="{FF2B5EF4-FFF2-40B4-BE49-F238E27FC236}">
                  <a16:creationId xmlns:a16="http://schemas.microsoft.com/office/drawing/2014/main" id="{F6C42434-017E-4F35-8D77-993066F79EFD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5">
              <a:extLst>
                <a:ext uri="{FF2B5EF4-FFF2-40B4-BE49-F238E27FC236}">
                  <a16:creationId xmlns:a16="http://schemas.microsoft.com/office/drawing/2014/main" id="{E649ED12-BBEE-4385-99B5-A88CF6942A0B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7">
              <a:extLst>
                <a:ext uri="{FF2B5EF4-FFF2-40B4-BE49-F238E27FC236}">
                  <a16:creationId xmlns:a16="http://schemas.microsoft.com/office/drawing/2014/main" id="{076FA03A-E9C4-4B45-84B3-588A46B30547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49">
              <a:extLst>
                <a:ext uri="{FF2B5EF4-FFF2-40B4-BE49-F238E27FC236}">
                  <a16:creationId xmlns:a16="http://schemas.microsoft.com/office/drawing/2014/main" id="{A995FE57-0AA6-43B6-9AEF-E570542FB38D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1">
              <a:extLst>
                <a:ext uri="{FF2B5EF4-FFF2-40B4-BE49-F238E27FC236}">
                  <a16:creationId xmlns:a16="http://schemas.microsoft.com/office/drawing/2014/main" id="{7FA5E6E2-F3D4-42E4-AB32-CFCCC7409901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3">
              <a:extLst>
                <a:ext uri="{FF2B5EF4-FFF2-40B4-BE49-F238E27FC236}">
                  <a16:creationId xmlns:a16="http://schemas.microsoft.com/office/drawing/2014/main" id="{3F9C1456-49EB-4AC2-A496-C423D7DF7671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5">
              <a:extLst>
                <a:ext uri="{FF2B5EF4-FFF2-40B4-BE49-F238E27FC236}">
                  <a16:creationId xmlns:a16="http://schemas.microsoft.com/office/drawing/2014/main" id="{AB7DD779-5396-48F6-8CB4-496E19676EF7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4" name="Picture 57">
              <a:extLst>
                <a:ext uri="{FF2B5EF4-FFF2-40B4-BE49-F238E27FC236}">
                  <a16:creationId xmlns:a16="http://schemas.microsoft.com/office/drawing/2014/main" id="{5A4233A1-E74E-4160-8356-976CED31C859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16327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ctrTitle"/>
          </p:nvPr>
        </p:nvSpPr>
        <p:spPr>
          <a:xfrm>
            <a:off x="601662" y="1319351"/>
            <a:ext cx="7772400" cy="453465"/>
          </a:xfrm>
        </p:spPr>
        <p:txBody>
          <a:bodyPr>
            <a:normAutofit fontScale="90000"/>
          </a:bodyPr>
          <a:lstStyle/>
          <a:p>
            <a:r>
              <a:rPr lang="cs-CZ" sz="3200" b="1" dirty="0"/>
              <a:t>Děkuji za pozornost.</a:t>
            </a:r>
          </a:p>
        </p:txBody>
      </p:sp>
      <p:sp>
        <p:nvSpPr>
          <p:cNvPr id="7" name="Podnadpis 6"/>
          <p:cNvSpPr>
            <a:spLocks noGrp="1"/>
          </p:cNvSpPr>
          <p:nvPr>
            <p:ph type="subTitle" idx="1"/>
          </p:nvPr>
        </p:nvSpPr>
        <p:spPr>
          <a:xfrm>
            <a:off x="1151620" y="2611138"/>
            <a:ext cx="6912768" cy="3050109"/>
          </a:xfrm>
        </p:spPr>
        <p:txBody>
          <a:bodyPr>
            <a:normAutofit/>
          </a:bodyPr>
          <a:lstStyle/>
          <a:p>
            <a:pPr algn="l"/>
            <a:r>
              <a:rPr lang="cs-CZ" sz="2000" b="1" dirty="0">
                <a:solidFill>
                  <a:schemeClr val="tx1"/>
                </a:solidFill>
              </a:rPr>
              <a:t>Kontaktní osoba: Bc. Beáta </a:t>
            </a:r>
            <a:r>
              <a:rPr lang="cs-CZ" sz="2000" b="1" dirty="0" err="1">
                <a:solidFill>
                  <a:schemeClr val="tx1"/>
                </a:solidFill>
              </a:rPr>
              <a:t>Freiwald</a:t>
            </a:r>
            <a:endParaRPr lang="cs-CZ" sz="2000" b="1" dirty="0">
              <a:solidFill>
                <a:schemeClr val="tx1"/>
              </a:solidFill>
            </a:endParaRPr>
          </a:p>
          <a:p>
            <a:pPr algn="l"/>
            <a:r>
              <a:rPr lang="cs-CZ" sz="2000" b="1" dirty="0">
                <a:solidFill>
                  <a:schemeClr val="tx1"/>
                </a:solidFill>
              </a:rPr>
              <a:t>E-mail: 		serviso@tiscali.cz	</a:t>
            </a:r>
          </a:p>
          <a:p>
            <a:pPr algn="l"/>
            <a:r>
              <a:rPr lang="cs-CZ" sz="2000" b="1" dirty="0">
                <a:solidFill>
                  <a:schemeClr val="tx1"/>
                </a:solidFill>
              </a:rPr>
              <a:t>Mobil:		</a:t>
            </a:r>
            <a:r>
              <a:rPr lang="cs-CZ" sz="2000" dirty="0">
                <a:solidFill>
                  <a:schemeClr val="tx1"/>
                </a:solidFill>
              </a:rPr>
              <a:t>+420 725 583 733</a:t>
            </a:r>
            <a:endParaRPr lang="cs-CZ" sz="2000" b="1" dirty="0">
              <a:solidFill>
                <a:schemeClr val="tx1"/>
              </a:solidFill>
            </a:endParaRPr>
          </a:p>
          <a:p>
            <a:pPr algn="l"/>
            <a:r>
              <a:rPr lang="cs-CZ" sz="2000" b="1" dirty="0">
                <a:solidFill>
                  <a:schemeClr val="tx1"/>
                </a:solidFill>
              </a:rPr>
              <a:t>Sídlo: </a:t>
            </a:r>
            <a:r>
              <a:rPr lang="cs-CZ" sz="2000" dirty="0">
                <a:solidFill>
                  <a:schemeClr val="tx1"/>
                </a:solidFill>
              </a:rPr>
              <a:t>		SERVISO, o. p. s.</a:t>
            </a:r>
          </a:p>
          <a:p>
            <a:pPr algn="l"/>
            <a:r>
              <a:rPr lang="cs-CZ" sz="2000" dirty="0">
                <a:solidFill>
                  <a:schemeClr val="tx1"/>
                </a:solidFill>
              </a:rPr>
              <a:t>		Komenského náměstí 17</a:t>
            </a:r>
          </a:p>
          <a:p>
            <a:pPr algn="l"/>
            <a:r>
              <a:rPr lang="cs-CZ" sz="2000" dirty="0">
                <a:solidFill>
                  <a:schemeClr val="tx1"/>
                </a:solidFill>
              </a:rPr>
              <a:t>		411 15 Třebívlice </a:t>
            </a:r>
            <a:endParaRPr lang="cs-CZ" sz="2200" dirty="0">
              <a:solidFill>
                <a:schemeClr val="tx1"/>
              </a:solidFill>
            </a:endParaRPr>
          </a:p>
          <a:p>
            <a:pPr algn="l"/>
            <a:endParaRPr lang="cs-CZ" sz="2800" dirty="0">
              <a:solidFill>
                <a:srgbClr val="00B05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A3E693-CEE0-48D7-97D9-9C95377EF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36712"/>
            <a:ext cx="5698976" cy="634082"/>
          </a:xfrm>
        </p:spPr>
        <p:txBody>
          <a:bodyPr>
            <a:normAutofit/>
          </a:bodyPr>
          <a:lstStyle/>
          <a:p>
            <a:r>
              <a:rPr lang="cs-CZ" sz="3200" b="1" u="sng" dirty="0"/>
              <a:t>Základní specifikace výzvy č. 2</a:t>
            </a:r>
            <a:endParaRPr lang="cs-CZ" sz="32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0182659-9F4B-4F75-86E0-58DCE4E464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spcAft>
                <a:spcPts val="600"/>
              </a:spcAft>
            </a:pPr>
            <a:r>
              <a:rPr lang="cs-CZ" dirty="0"/>
              <a:t>Zahájení příjmu žádostí o podporu: 3. 11. 2017</a:t>
            </a:r>
          </a:p>
          <a:p>
            <a:pPr algn="just">
              <a:spcAft>
                <a:spcPts val="600"/>
              </a:spcAft>
            </a:pPr>
            <a:r>
              <a:rPr lang="cs-CZ" b="1" dirty="0"/>
              <a:t>Ukončení příjmu žádostí o podporu: 15. 12. 2017</a:t>
            </a:r>
          </a:p>
          <a:p>
            <a:pPr algn="just">
              <a:spcAft>
                <a:spcPts val="600"/>
              </a:spcAft>
            </a:pPr>
            <a:r>
              <a:rPr lang="cs-CZ" dirty="0"/>
              <a:t>Alokace: 2.500.000,-Kč</a:t>
            </a:r>
          </a:p>
          <a:p>
            <a:pPr algn="just">
              <a:spcAft>
                <a:spcPts val="600"/>
              </a:spcAft>
            </a:pPr>
            <a:r>
              <a:rPr lang="cs-CZ" dirty="0"/>
              <a:t>Místo realizace: území MAS SERVISO	</a:t>
            </a:r>
          </a:p>
          <a:p>
            <a:pPr algn="just">
              <a:spcAft>
                <a:spcPts val="600"/>
              </a:spcAft>
            </a:pPr>
            <a:r>
              <a:rPr lang="cs-CZ" dirty="0"/>
              <a:t>Maximální délka projektu: </a:t>
            </a:r>
            <a:r>
              <a:rPr lang="cs-CZ" b="1" dirty="0"/>
              <a:t>36 měsíců</a:t>
            </a:r>
          </a:p>
          <a:p>
            <a:pPr algn="just">
              <a:spcAft>
                <a:spcPts val="600"/>
              </a:spcAft>
            </a:pPr>
            <a:r>
              <a:rPr lang="cs-CZ" dirty="0"/>
              <a:t>Nejzazší datum pro ukončení fyzické realizace projektu: 30.11. 2021</a:t>
            </a:r>
          </a:p>
          <a:p>
            <a:pPr algn="just">
              <a:spcAft>
                <a:spcPts val="600"/>
              </a:spcAft>
            </a:pPr>
            <a:r>
              <a:rPr lang="cs-CZ" b="1" dirty="0"/>
              <a:t>Minimální výše celkových způsobilých výdajů: 400.000,-Kč</a:t>
            </a:r>
          </a:p>
          <a:p>
            <a:pPr algn="just">
              <a:spcAft>
                <a:spcPts val="600"/>
              </a:spcAft>
            </a:pPr>
            <a:r>
              <a:rPr lang="cs-CZ" b="1" dirty="0"/>
              <a:t>Maximální výše celkových způsobilých výdajů: 2.500.000,-Kč</a:t>
            </a:r>
          </a:p>
          <a:p>
            <a:pPr algn="just">
              <a:spcAft>
                <a:spcPts val="600"/>
              </a:spcAft>
            </a:pPr>
            <a:r>
              <a:rPr lang="cs-CZ" dirty="0"/>
              <a:t>Míra spolufinancování: </a:t>
            </a:r>
            <a:r>
              <a:rPr lang="cs-CZ" b="1" dirty="0"/>
              <a:t>dle typu příjemce až 15%</a:t>
            </a:r>
          </a:p>
          <a:p>
            <a:pPr algn="just">
              <a:spcAft>
                <a:spcPts val="600"/>
              </a:spcAft>
            </a:pPr>
            <a:r>
              <a:rPr lang="cs-CZ" dirty="0"/>
              <a:t>Způsob financování: </a:t>
            </a:r>
            <a:r>
              <a:rPr lang="cs-CZ" b="1" dirty="0"/>
              <a:t>ex ante</a:t>
            </a:r>
          </a:p>
        </p:txBody>
      </p:sp>
      <p:pic>
        <p:nvPicPr>
          <p:cNvPr id="64" name="Obrázek 6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639402F9-F812-4AEC-831E-E88FB550E4E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" name="Group 837">
            <a:extLst>
              <a:ext uri="{FF2B5EF4-FFF2-40B4-BE49-F238E27FC236}">
                <a16:creationId xmlns:a16="http://schemas.microsoft.com/office/drawing/2014/main" id="{AB80C510-7CF6-4E88-A4EE-BB78AB1EE386}"/>
              </a:ext>
            </a:extLst>
          </p:cNvPr>
          <p:cNvGrpSpPr/>
          <p:nvPr/>
        </p:nvGrpSpPr>
        <p:grpSpPr>
          <a:xfrm>
            <a:off x="1676400" y="5868060"/>
            <a:ext cx="5791199" cy="738505"/>
            <a:chOff x="0" y="3047"/>
            <a:chExt cx="6085356" cy="776270"/>
          </a:xfrm>
        </p:grpSpPr>
        <p:pic>
          <p:nvPicPr>
            <p:cNvPr id="66" name="Picture 7">
              <a:extLst>
                <a:ext uri="{FF2B5EF4-FFF2-40B4-BE49-F238E27FC236}">
                  <a16:creationId xmlns:a16="http://schemas.microsoft.com/office/drawing/2014/main" id="{B8B44023-CABC-40B2-9532-6F8A91E71288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67" name="Rectangle 11">
              <a:extLst>
                <a:ext uri="{FF2B5EF4-FFF2-40B4-BE49-F238E27FC236}">
                  <a16:creationId xmlns:a16="http://schemas.microsoft.com/office/drawing/2014/main" id="{468F4BB6-F966-43FF-A201-A3A228E5459A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68" name="Picture 13">
              <a:extLst>
                <a:ext uri="{FF2B5EF4-FFF2-40B4-BE49-F238E27FC236}">
                  <a16:creationId xmlns:a16="http://schemas.microsoft.com/office/drawing/2014/main" id="{440A50BA-E0B7-41E0-A830-D0E3043BC99E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69" name="Picture 15">
              <a:extLst>
                <a:ext uri="{FF2B5EF4-FFF2-40B4-BE49-F238E27FC236}">
                  <a16:creationId xmlns:a16="http://schemas.microsoft.com/office/drawing/2014/main" id="{928CF968-DAC9-43BD-B1B1-470EE17F6977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70" name="Picture 17">
              <a:extLst>
                <a:ext uri="{FF2B5EF4-FFF2-40B4-BE49-F238E27FC236}">
                  <a16:creationId xmlns:a16="http://schemas.microsoft.com/office/drawing/2014/main" id="{E43E5E70-8610-469C-88A1-69468909B4A7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71" name="Picture 19">
              <a:extLst>
                <a:ext uri="{FF2B5EF4-FFF2-40B4-BE49-F238E27FC236}">
                  <a16:creationId xmlns:a16="http://schemas.microsoft.com/office/drawing/2014/main" id="{74146797-CB99-4FED-ACC4-21D0B860558A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72" name="Picture 21">
              <a:extLst>
                <a:ext uri="{FF2B5EF4-FFF2-40B4-BE49-F238E27FC236}">
                  <a16:creationId xmlns:a16="http://schemas.microsoft.com/office/drawing/2014/main" id="{6B4B7742-F718-4CC7-952B-D40109495370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73" name="Picture 23">
              <a:extLst>
                <a:ext uri="{FF2B5EF4-FFF2-40B4-BE49-F238E27FC236}">
                  <a16:creationId xmlns:a16="http://schemas.microsoft.com/office/drawing/2014/main" id="{CAC5FF4C-856F-4223-A448-909CEAD9FD5F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74" name="Picture 25">
              <a:extLst>
                <a:ext uri="{FF2B5EF4-FFF2-40B4-BE49-F238E27FC236}">
                  <a16:creationId xmlns:a16="http://schemas.microsoft.com/office/drawing/2014/main" id="{71BDC18A-EFC4-4441-A52A-91B798DF3C96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75" name="Picture 27">
              <a:extLst>
                <a:ext uri="{FF2B5EF4-FFF2-40B4-BE49-F238E27FC236}">
                  <a16:creationId xmlns:a16="http://schemas.microsoft.com/office/drawing/2014/main" id="{EEDF66C9-63D7-4976-B984-60FC7D4538F9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76" name="Picture 29">
              <a:extLst>
                <a:ext uri="{FF2B5EF4-FFF2-40B4-BE49-F238E27FC236}">
                  <a16:creationId xmlns:a16="http://schemas.microsoft.com/office/drawing/2014/main" id="{543331AE-FB5D-4A52-8503-F0CB03D6CCF8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77" name="Picture 31">
              <a:extLst>
                <a:ext uri="{FF2B5EF4-FFF2-40B4-BE49-F238E27FC236}">
                  <a16:creationId xmlns:a16="http://schemas.microsoft.com/office/drawing/2014/main" id="{D97A5D71-B08C-4D8B-83C6-320FBF58EDFF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78" name="Picture 33">
              <a:extLst>
                <a:ext uri="{FF2B5EF4-FFF2-40B4-BE49-F238E27FC236}">
                  <a16:creationId xmlns:a16="http://schemas.microsoft.com/office/drawing/2014/main" id="{66E8DBD7-C858-4B50-84E1-30C0657EE8E6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79" name="Picture 35">
              <a:extLst>
                <a:ext uri="{FF2B5EF4-FFF2-40B4-BE49-F238E27FC236}">
                  <a16:creationId xmlns:a16="http://schemas.microsoft.com/office/drawing/2014/main" id="{57696EC7-6F16-436B-B964-0F359900BE7E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80" name="Picture 37">
              <a:extLst>
                <a:ext uri="{FF2B5EF4-FFF2-40B4-BE49-F238E27FC236}">
                  <a16:creationId xmlns:a16="http://schemas.microsoft.com/office/drawing/2014/main" id="{3A3B3B6B-9061-40B4-A026-7ADECAD84D44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81" name="Picture 39">
              <a:extLst>
                <a:ext uri="{FF2B5EF4-FFF2-40B4-BE49-F238E27FC236}">
                  <a16:creationId xmlns:a16="http://schemas.microsoft.com/office/drawing/2014/main" id="{0BF5DBCA-B9AB-4C7A-BFD3-0B42FD62E439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82" name="Picture 41">
              <a:extLst>
                <a:ext uri="{FF2B5EF4-FFF2-40B4-BE49-F238E27FC236}">
                  <a16:creationId xmlns:a16="http://schemas.microsoft.com/office/drawing/2014/main" id="{95A76E22-15A4-4A84-B8EE-3669A52578FD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83" name="Picture 43">
              <a:extLst>
                <a:ext uri="{FF2B5EF4-FFF2-40B4-BE49-F238E27FC236}">
                  <a16:creationId xmlns:a16="http://schemas.microsoft.com/office/drawing/2014/main" id="{4FFDF700-6621-441C-929F-8D4E06191C57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84" name="Picture 45">
              <a:extLst>
                <a:ext uri="{FF2B5EF4-FFF2-40B4-BE49-F238E27FC236}">
                  <a16:creationId xmlns:a16="http://schemas.microsoft.com/office/drawing/2014/main" id="{F01CC174-BAF5-4087-82A5-09CF572A0FCA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85" name="Picture 47">
              <a:extLst>
                <a:ext uri="{FF2B5EF4-FFF2-40B4-BE49-F238E27FC236}">
                  <a16:creationId xmlns:a16="http://schemas.microsoft.com/office/drawing/2014/main" id="{056D3C9E-DD3A-4659-9156-608790D2E1D1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86" name="Picture 49">
              <a:extLst>
                <a:ext uri="{FF2B5EF4-FFF2-40B4-BE49-F238E27FC236}">
                  <a16:creationId xmlns:a16="http://schemas.microsoft.com/office/drawing/2014/main" id="{75B25197-4488-4F25-A38B-6E1A6D2EF905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87" name="Picture 51">
              <a:extLst>
                <a:ext uri="{FF2B5EF4-FFF2-40B4-BE49-F238E27FC236}">
                  <a16:creationId xmlns:a16="http://schemas.microsoft.com/office/drawing/2014/main" id="{7BD007D1-56B5-43A2-B0E0-9FE7FB3ECFE9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88" name="Picture 53">
              <a:extLst>
                <a:ext uri="{FF2B5EF4-FFF2-40B4-BE49-F238E27FC236}">
                  <a16:creationId xmlns:a16="http://schemas.microsoft.com/office/drawing/2014/main" id="{AB869D97-C89E-4EBA-B319-B68B5C4A7258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89" name="Picture 55">
              <a:extLst>
                <a:ext uri="{FF2B5EF4-FFF2-40B4-BE49-F238E27FC236}">
                  <a16:creationId xmlns:a16="http://schemas.microsoft.com/office/drawing/2014/main" id="{374F9589-064A-499E-A6D2-E522239BF0E8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90" name="Picture 57">
              <a:extLst>
                <a:ext uri="{FF2B5EF4-FFF2-40B4-BE49-F238E27FC236}">
                  <a16:creationId xmlns:a16="http://schemas.microsoft.com/office/drawing/2014/main" id="{54EF9351-C2E4-49CD-BFCF-6985E69061F3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2684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432627" y="869720"/>
            <a:ext cx="8229600" cy="780331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/>
              <a:t>Oprávnění žadatelé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761059"/>
            <a:ext cx="8208912" cy="4481337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obce</a:t>
            </a:r>
          </a:p>
          <a:p>
            <a:r>
              <a:rPr lang="cs-CZ" dirty="0"/>
              <a:t>dobrovolné svazky obcí</a:t>
            </a:r>
          </a:p>
          <a:p>
            <a:r>
              <a:rPr lang="cs-CZ" dirty="0"/>
              <a:t>organizace zřizované obcemi</a:t>
            </a:r>
          </a:p>
          <a:p>
            <a:r>
              <a:rPr lang="cs-CZ" dirty="0"/>
              <a:t>příspěvkové organizace</a:t>
            </a:r>
          </a:p>
          <a:p>
            <a:r>
              <a:rPr lang="cs-CZ" dirty="0"/>
              <a:t>nestátní neziskové organizace</a:t>
            </a:r>
          </a:p>
          <a:p>
            <a:r>
              <a:rPr lang="cs-CZ" dirty="0"/>
              <a:t>obchodní korporace</a:t>
            </a:r>
          </a:p>
          <a:p>
            <a:r>
              <a:rPr lang="cs-CZ" dirty="0"/>
              <a:t>OSVČ</a:t>
            </a:r>
          </a:p>
          <a:p>
            <a:r>
              <a:rPr lang="cs-CZ" dirty="0"/>
              <a:t>profesní a podnikatelská sdružení </a:t>
            </a:r>
            <a:r>
              <a:rPr lang="cs-CZ" b="1" dirty="0"/>
              <a:t>(pouze výzvy č.2)</a:t>
            </a:r>
          </a:p>
          <a:p>
            <a:r>
              <a:rPr lang="cs-CZ" dirty="0"/>
              <a:t>sociální partneři</a:t>
            </a:r>
          </a:p>
          <a:p>
            <a:r>
              <a:rPr lang="cs-CZ" dirty="0"/>
              <a:t>školy a školská zařízení</a:t>
            </a:r>
          </a:p>
          <a:p>
            <a:pPr marL="0" lvl="0" indent="0">
              <a:buNone/>
            </a:pPr>
            <a:endParaRPr lang="cs-CZ" sz="2000" dirty="0"/>
          </a:p>
          <a:p>
            <a:pPr marL="0" indent="0" algn="l"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5</a:t>
            </a:fld>
            <a:endParaRPr lang="cs-CZ" dirty="0"/>
          </a:p>
        </p:txBody>
      </p:sp>
      <p:grpSp>
        <p:nvGrpSpPr>
          <p:cNvPr id="5" name="Group 837">
            <a:extLst>
              <a:ext uri="{FF2B5EF4-FFF2-40B4-BE49-F238E27FC236}">
                <a16:creationId xmlns:a16="http://schemas.microsoft.com/office/drawing/2014/main" id="{4D561A4F-F8FF-4791-9783-FA27F31C79D8}"/>
              </a:ext>
            </a:extLst>
          </p:cNvPr>
          <p:cNvGrpSpPr/>
          <p:nvPr/>
        </p:nvGrpSpPr>
        <p:grpSpPr>
          <a:xfrm>
            <a:off x="1676400" y="5925515"/>
            <a:ext cx="5791199" cy="738505"/>
            <a:chOff x="0" y="3047"/>
            <a:chExt cx="6085356" cy="776270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BD1C800B-05DB-4E71-9207-3CB6E2AD4324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16C49527-4F5B-4908-A6CC-B3D6EF04F283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BA248FD7-57A7-41CA-927C-8F3096F73118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7478FC6D-EBAB-4AE5-BC02-D8F3A38D0368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F6CD8B5A-65DE-4F58-B0F9-E68946244FCB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9AA01D34-1BDA-4170-97BF-03EA4BDC5797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EF1EE058-EF41-45FB-B16D-570DBEE46C6C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CF3F1393-9B6B-459A-A270-01F30D12D078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F032A837-C1B5-48A7-A347-6A03BCD8ACBC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D0BA8F29-0E89-44DE-9D73-A2652A0C8082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3C5882FA-B516-4C1D-A84D-17CA252FD5CA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4A07EE29-0986-45EB-A98F-60983DD135DE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D5C385CC-7F7A-4A83-A602-7C959E3DE4DB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AF234FD9-FCF3-4DA0-8DF5-797F89C22481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6D2CDEE1-A68B-43C8-92F9-CBAAE1369C84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B9BD17A4-1675-4BF9-BB12-C00EB8E29778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DFF79014-2D94-40EC-867E-8ED58B2D42B9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4EBE3622-606B-445E-8729-70C80E7443F5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9500994E-ADCD-49F1-9BE5-72A479DA0AD4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63395B1F-67F1-4A30-A761-4A19C4C03877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1D53775B-1413-4539-886B-4A0006D44853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95F57B6E-2C65-49BD-8B71-9234D42FA288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C8793E92-5F4F-4730-AE8B-CC523263CB77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9A39DEB7-35B8-4E60-95B7-9D9C8AD7C681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73C1836E-4FDE-4F69-AA82-E361C6CFEDB2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4" name="Obrázek 3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3BD774E4-F407-49B7-99DA-79D34EF6C072}"/>
              </a:ext>
            </a:extLst>
          </p:cNvPr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1635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83710" y="764598"/>
            <a:ext cx="8229600" cy="688025"/>
          </a:xfrm>
        </p:spPr>
        <p:txBody>
          <a:bodyPr>
            <a:noAutofit/>
          </a:bodyPr>
          <a:lstStyle/>
          <a:p>
            <a:pPr algn="l"/>
            <a:r>
              <a:rPr lang="cs-CZ" sz="3200" b="1" dirty="0"/>
              <a:t>Cílové skupiny výzvy č. 1</a:t>
            </a: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394054" y="1588187"/>
            <a:ext cx="8208912" cy="4541588"/>
          </a:xfrm>
        </p:spPr>
        <p:txBody>
          <a:bodyPr numCol="1">
            <a:normAutofit fontScale="70000" lnSpcReduction="20000"/>
          </a:bodyPr>
          <a:lstStyle/>
          <a:p>
            <a:r>
              <a:rPr lang="cs-CZ" dirty="0"/>
              <a:t>Osoby sociálně vyloučené a osoby sociálním vyloučením ohrožené</a:t>
            </a:r>
          </a:p>
          <a:p>
            <a:r>
              <a:rPr lang="cs-CZ" dirty="0"/>
              <a:t>Osoby se zdravotním postižením  </a:t>
            </a:r>
          </a:p>
          <a:p>
            <a:r>
              <a:rPr lang="cs-CZ" dirty="0"/>
              <a:t>Osoby s kombinovanými diagnózami  </a:t>
            </a:r>
          </a:p>
          <a:p>
            <a:r>
              <a:rPr lang="cs-CZ" dirty="0"/>
              <a:t>Osoby žijící v sociálně vyloučených lokalitách</a:t>
            </a:r>
          </a:p>
          <a:p>
            <a:r>
              <a:rPr lang="cs-CZ" dirty="0"/>
              <a:t>Bezdomovci a osoby žijící v nevyhovujícím nebo nejistém ubytování</a:t>
            </a:r>
          </a:p>
          <a:p>
            <a:r>
              <a:rPr lang="cs-CZ" dirty="0"/>
              <a:t>Osoby pečující o malé děti</a:t>
            </a:r>
          </a:p>
          <a:p>
            <a:r>
              <a:rPr lang="cs-CZ" dirty="0"/>
              <a:t>Osoby pečující o jiné závislé osoby</a:t>
            </a:r>
          </a:p>
          <a:p>
            <a:r>
              <a:rPr lang="cs-CZ" dirty="0"/>
              <a:t>Rodiče samoživitelé</a:t>
            </a:r>
          </a:p>
          <a:p>
            <a:r>
              <a:rPr lang="cs-CZ" dirty="0"/>
              <a:t>Sociální pracovníci </a:t>
            </a:r>
          </a:p>
          <a:p>
            <a:r>
              <a:rPr lang="cs-CZ" dirty="0"/>
              <a:t>Osoby dlouhodobě či opakovaně nezaměstnané</a:t>
            </a:r>
          </a:p>
          <a:p>
            <a:r>
              <a:rPr lang="cs-CZ" dirty="0"/>
              <a:t>Osoby vracející se na trh práce po návratu z mateřské/rodičovské dovolené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6</a:t>
            </a:fld>
            <a:endParaRPr lang="cs-CZ" dirty="0"/>
          </a:p>
        </p:txBody>
      </p:sp>
      <p:grpSp>
        <p:nvGrpSpPr>
          <p:cNvPr id="5" name="Group 837">
            <a:extLst>
              <a:ext uri="{FF2B5EF4-FFF2-40B4-BE49-F238E27FC236}">
                <a16:creationId xmlns:a16="http://schemas.microsoft.com/office/drawing/2014/main" id="{3FD3B783-F9BD-4670-8597-D122CCF47D20}"/>
              </a:ext>
            </a:extLst>
          </p:cNvPr>
          <p:cNvGrpSpPr/>
          <p:nvPr/>
        </p:nvGrpSpPr>
        <p:grpSpPr>
          <a:xfrm>
            <a:off x="1676400" y="5925515"/>
            <a:ext cx="5791199" cy="738505"/>
            <a:chOff x="0" y="3047"/>
            <a:chExt cx="6085356" cy="776270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CF655E8F-57B5-435D-B00B-DCE6B0FE2A84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B418C63F-E58C-46A5-92B6-B0175F352776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3B9349AC-FE0A-40B3-89A3-B56FC9E953E6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F3F8BA04-7485-424D-8174-A3E3F327241D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92AB8FE9-3F54-41E3-90FB-F67DFB2AF51C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6C81CC89-236E-43EF-95AD-EAF3F450C0C8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34CAAF56-3344-4801-ADFC-8AE30A917CCD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39FD725E-B934-4FC4-8F3E-0CAB97D4C8E1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09DC0F9D-68D3-4446-8C5E-7CD0B0F59B58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E283FA8F-D2F2-4BCC-8B70-007365E175A6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BA21FFB3-5D5A-4877-A569-0F82BF0EAF7A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A977C9D3-7165-4C58-8952-945A0191F08F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1BB54A01-7DA4-467B-A472-CD8291CC4277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F4BB7D19-251F-4681-9132-2F4AD6B87E91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84D22940-4ACD-43E8-B50A-C176C033346D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DE827D6C-B834-441A-8A59-0EB0F0B3F1DA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2A3404BE-3425-4918-AF6F-30079E116884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B003CCAB-1D1B-416F-821D-C4C7443286C0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C55EC044-CFBB-4213-B892-42289D360E81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DA7A4F60-DF12-4DFF-9071-8BC6771C242F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D0FEE0D2-9EB7-4CBA-9404-5D7F31D1FB14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F4B3B529-8D22-46A2-B7FD-054F6DF690C8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F7582366-36E4-431A-8410-3D19458DCAD7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5C82630D-B57D-4E2E-BBDE-EACA2E553DA9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79B375E9-3E3A-4E75-BFFF-5D49A346851A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4" name="Obrázek 3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4567503D-70F0-43BA-A869-DD2F390962CA}"/>
              </a:ext>
            </a:extLst>
          </p:cNvPr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9523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566B0D-BD7D-4349-86C0-2DD10D5F9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994" y="1022439"/>
            <a:ext cx="8229600" cy="778098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/>
              <a:t>Cílové skupiny výzvy č. 2</a:t>
            </a:r>
            <a:endParaRPr lang="cs-CZ" sz="32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3309DFF-DDBF-4E89-84E3-F4395BF14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51421"/>
            <a:ext cx="8167936" cy="2645772"/>
          </a:xfrm>
        </p:spPr>
        <p:txBody>
          <a:bodyPr/>
          <a:lstStyle/>
          <a:p>
            <a:r>
              <a:rPr lang="cs-CZ" dirty="0"/>
              <a:t>Osoby se zdravotním postižením  </a:t>
            </a:r>
          </a:p>
          <a:p>
            <a:r>
              <a:rPr lang="cs-CZ" dirty="0"/>
              <a:t>Zájemci o zaměstnání</a:t>
            </a:r>
          </a:p>
          <a:p>
            <a:r>
              <a:rPr lang="cs-CZ" dirty="0"/>
              <a:t>Uchazeči o zaměstnání</a:t>
            </a:r>
          </a:p>
          <a:p>
            <a:r>
              <a:rPr lang="cs-CZ" dirty="0"/>
              <a:t>Neaktivní osoby</a:t>
            </a:r>
          </a:p>
          <a:p>
            <a:endParaRPr lang="cs-CZ" dirty="0"/>
          </a:p>
        </p:txBody>
      </p:sp>
      <p:pic>
        <p:nvPicPr>
          <p:cNvPr id="4" name="Obrázek 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3B3974DA-2035-4878-9B8A-D9848BE79C1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65009"/>
            <a:ext cx="2280285" cy="4724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837">
            <a:extLst>
              <a:ext uri="{FF2B5EF4-FFF2-40B4-BE49-F238E27FC236}">
                <a16:creationId xmlns:a16="http://schemas.microsoft.com/office/drawing/2014/main" id="{A7DA7E55-041E-4DEE-ACD6-08D9C100FCBC}"/>
              </a:ext>
            </a:extLst>
          </p:cNvPr>
          <p:cNvGrpSpPr/>
          <p:nvPr/>
        </p:nvGrpSpPr>
        <p:grpSpPr>
          <a:xfrm>
            <a:off x="1676400" y="6038878"/>
            <a:ext cx="5791199" cy="738505"/>
            <a:chOff x="0" y="3047"/>
            <a:chExt cx="6085356" cy="776270"/>
          </a:xfrm>
        </p:grpSpPr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BC98EA79-C30E-4F01-8EB9-0FEF59483AAA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32B68543-8D03-416F-B7CF-C4FED2FCF900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Picture 13">
              <a:extLst>
                <a:ext uri="{FF2B5EF4-FFF2-40B4-BE49-F238E27FC236}">
                  <a16:creationId xmlns:a16="http://schemas.microsoft.com/office/drawing/2014/main" id="{8B7CAE7B-319B-44E3-BBA7-0568E1D7F90A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9" name="Picture 15">
              <a:extLst>
                <a:ext uri="{FF2B5EF4-FFF2-40B4-BE49-F238E27FC236}">
                  <a16:creationId xmlns:a16="http://schemas.microsoft.com/office/drawing/2014/main" id="{501F575C-4C69-4372-B3EC-91FF0A48A64E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0" name="Picture 17">
              <a:extLst>
                <a:ext uri="{FF2B5EF4-FFF2-40B4-BE49-F238E27FC236}">
                  <a16:creationId xmlns:a16="http://schemas.microsoft.com/office/drawing/2014/main" id="{1D7313F5-E343-4A42-95F4-010B057AC2BA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1" name="Picture 19">
              <a:extLst>
                <a:ext uri="{FF2B5EF4-FFF2-40B4-BE49-F238E27FC236}">
                  <a16:creationId xmlns:a16="http://schemas.microsoft.com/office/drawing/2014/main" id="{EC50C418-2CA7-47D4-8361-7AD287069B3F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21">
              <a:extLst>
                <a:ext uri="{FF2B5EF4-FFF2-40B4-BE49-F238E27FC236}">
                  <a16:creationId xmlns:a16="http://schemas.microsoft.com/office/drawing/2014/main" id="{D4F5B909-BC36-4605-A760-467BE3E34E13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3" name="Picture 23">
              <a:extLst>
                <a:ext uri="{FF2B5EF4-FFF2-40B4-BE49-F238E27FC236}">
                  <a16:creationId xmlns:a16="http://schemas.microsoft.com/office/drawing/2014/main" id="{0026618C-C9A2-4326-A2B1-F26893CCB932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25">
              <a:extLst>
                <a:ext uri="{FF2B5EF4-FFF2-40B4-BE49-F238E27FC236}">
                  <a16:creationId xmlns:a16="http://schemas.microsoft.com/office/drawing/2014/main" id="{350AA3CC-E654-484F-ABB1-B0B9C20D22DE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7">
              <a:extLst>
                <a:ext uri="{FF2B5EF4-FFF2-40B4-BE49-F238E27FC236}">
                  <a16:creationId xmlns:a16="http://schemas.microsoft.com/office/drawing/2014/main" id="{5E19F395-2F9A-4B7A-9542-09F41A57D16C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9">
              <a:extLst>
                <a:ext uri="{FF2B5EF4-FFF2-40B4-BE49-F238E27FC236}">
                  <a16:creationId xmlns:a16="http://schemas.microsoft.com/office/drawing/2014/main" id="{AD24D61A-585D-4BA4-8D1C-34B40CA4B1A8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31">
              <a:extLst>
                <a:ext uri="{FF2B5EF4-FFF2-40B4-BE49-F238E27FC236}">
                  <a16:creationId xmlns:a16="http://schemas.microsoft.com/office/drawing/2014/main" id="{1F10C818-4E91-4D5E-9C29-FFF2554842D9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18" name="Picture 33">
              <a:extLst>
                <a:ext uri="{FF2B5EF4-FFF2-40B4-BE49-F238E27FC236}">
                  <a16:creationId xmlns:a16="http://schemas.microsoft.com/office/drawing/2014/main" id="{6EF51E95-14EB-4DD3-B7E3-8450733DE19F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35">
              <a:extLst>
                <a:ext uri="{FF2B5EF4-FFF2-40B4-BE49-F238E27FC236}">
                  <a16:creationId xmlns:a16="http://schemas.microsoft.com/office/drawing/2014/main" id="{ACDE305E-624D-41A4-852C-60A7318EDD7A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7">
              <a:extLst>
                <a:ext uri="{FF2B5EF4-FFF2-40B4-BE49-F238E27FC236}">
                  <a16:creationId xmlns:a16="http://schemas.microsoft.com/office/drawing/2014/main" id="{41F1D246-C20C-41B3-850F-00FAA843AB83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9">
              <a:extLst>
                <a:ext uri="{FF2B5EF4-FFF2-40B4-BE49-F238E27FC236}">
                  <a16:creationId xmlns:a16="http://schemas.microsoft.com/office/drawing/2014/main" id="{5995F467-2F96-4FC2-AC7D-C78D887FC22B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41">
              <a:extLst>
                <a:ext uri="{FF2B5EF4-FFF2-40B4-BE49-F238E27FC236}">
                  <a16:creationId xmlns:a16="http://schemas.microsoft.com/office/drawing/2014/main" id="{0A529C2B-4FF1-4C9C-A110-97EDDB022593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3" name="Picture 43">
              <a:extLst>
                <a:ext uri="{FF2B5EF4-FFF2-40B4-BE49-F238E27FC236}">
                  <a16:creationId xmlns:a16="http://schemas.microsoft.com/office/drawing/2014/main" id="{64B34EC3-7BA7-44DD-A09E-A67265853376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45">
              <a:extLst>
                <a:ext uri="{FF2B5EF4-FFF2-40B4-BE49-F238E27FC236}">
                  <a16:creationId xmlns:a16="http://schemas.microsoft.com/office/drawing/2014/main" id="{EB2E792E-1FB2-4BBA-8D4A-48C3D6FFCF8E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7">
              <a:extLst>
                <a:ext uri="{FF2B5EF4-FFF2-40B4-BE49-F238E27FC236}">
                  <a16:creationId xmlns:a16="http://schemas.microsoft.com/office/drawing/2014/main" id="{BA8CA699-F311-494D-9158-190AE5E2DF24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9">
              <a:extLst>
                <a:ext uri="{FF2B5EF4-FFF2-40B4-BE49-F238E27FC236}">
                  <a16:creationId xmlns:a16="http://schemas.microsoft.com/office/drawing/2014/main" id="{C12F23F9-5A36-4594-9129-950F05FC2BF6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51">
              <a:extLst>
                <a:ext uri="{FF2B5EF4-FFF2-40B4-BE49-F238E27FC236}">
                  <a16:creationId xmlns:a16="http://schemas.microsoft.com/office/drawing/2014/main" id="{1FF24B24-4B9F-4A62-B496-5556DF268785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28" name="Picture 53">
              <a:extLst>
                <a:ext uri="{FF2B5EF4-FFF2-40B4-BE49-F238E27FC236}">
                  <a16:creationId xmlns:a16="http://schemas.microsoft.com/office/drawing/2014/main" id="{5E28F2A3-65DE-4C51-9BEA-E3A7F54E8C18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55">
              <a:extLst>
                <a:ext uri="{FF2B5EF4-FFF2-40B4-BE49-F238E27FC236}">
                  <a16:creationId xmlns:a16="http://schemas.microsoft.com/office/drawing/2014/main" id="{286E2C1E-8D9E-4E28-A026-A5E9FFC9564B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7">
              <a:extLst>
                <a:ext uri="{FF2B5EF4-FFF2-40B4-BE49-F238E27FC236}">
                  <a16:creationId xmlns:a16="http://schemas.microsoft.com/office/drawing/2014/main" id="{CCBC6750-0F69-4B9C-8651-88D7C6EBB57F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38895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291602" y="816496"/>
            <a:ext cx="8528869" cy="576064"/>
          </a:xfrm>
        </p:spPr>
        <p:txBody>
          <a:bodyPr>
            <a:noAutofit/>
          </a:bodyPr>
          <a:lstStyle/>
          <a:p>
            <a:pPr algn="l"/>
            <a:r>
              <a:rPr lang="cs-CZ" sz="3200" b="1" dirty="0"/>
              <a:t>Podporované aktivity výzvy č. 1</a:t>
            </a:r>
            <a:endParaRPr lang="cs-CZ" sz="3200" dirty="0"/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291603" y="1446975"/>
            <a:ext cx="8384853" cy="4565531"/>
          </a:xfrm>
        </p:spPr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cs-CZ" dirty="0"/>
              <a:t>Zařízení péče o děti zajišťující péči o děti v době mimo školní vyučování</a:t>
            </a:r>
          </a:p>
          <a:p>
            <a:pPr marL="514350" indent="-514350" algn="just">
              <a:buAutoNum type="arabicPeriod"/>
            </a:pPr>
            <a:r>
              <a:rPr lang="cs-CZ" dirty="0"/>
              <a:t>Doprovody na kroužky či zájmové aktivity</a:t>
            </a:r>
          </a:p>
          <a:p>
            <a:pPr marL="514350" indent="-514350" algn="just">
              <a:buAutoNum type="arabicPeriod"/>
            </a:pPr>
            <a:r>
              <a:rPr lang="cs-CZ" dirty="0"/>
              <a:t>Příměstské tábory</a:t>
            </a:r>
          </a:p>
          <a:p>
            <a:pPr marL="514350" indent="-514350" algn="just">
              <a:buAutoNum type="arabicPeriod"/>
            </a:pPr>
            <a:r>
              <a:rPr lang="cs-CZ" dirty="0"/>
              <a:t>Společná doprava dětí do/ze školy, dětské skupiny a/nebo příměstského tábora</a:t>
            </a:r>
          </a:p>
          <a:p>
            <a:pPr marL="514350" indent="-514350" algn="just">
              <a:buAutoNum type="arabicPeriod"/>
            </a:pPr>
            <a:r>
              <a:rPr lang="cs-CZ" dirty="0"/>
              <a:t>Dětské skupiny</a:t>
            </a:r>
          </a:p>
          <a:p>
            <a:pPr marL="514350" indent="-514350" algn="just">
              <a:buAutoNum type="arabicPeriod"/>
            </a:pPr>
            <a:r>
              <a:rPr lang="cs-CZ" dirty="0"/>
              <a:t>Vzdělávání pečujících osob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 algn="l"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8</a:t>
            </a:fld>
            <a:endParaRPr lang="cs-CZ" dirty="0"/>
          </a:p>
        </p:txBody>
      </p:sp>
      <p:grpSp>
        <p:nvGrpSpPr>
          <p:cNvPr id="5" name="Group 837">
            <a:extLst>
              <a:ext uri="{FF2B5EF4-FFF2-40B4-BE49-F238E27FC236}">
                <a16:creationId xmlns:a16="http://schemas.microsoft.com/office/drawing/2014/main" id="{5DECCA3B-888F-423B-B30A-C3488B129D45}"/>
              </a:ext>
            </a:extLst>
          </p:cNvPr>
          <p:cNvGrpSpPr/>
          <p:nvPr/>
        </p:nvGrpSpPr>
        <p:grpSpPr>
          <a:xfrm>
            <a:off x="1676400" y="5925515"/>
            <a:ext cx="5791199" cy="738505"/>
            <a:chOff x="0" y="3047"/>
            <a:chExt cx="6085356" cy="776270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79D6B46C-BD37-4197-875B-DBF139A2DF1D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80569FAB-B8F5-4276-941F-981E428571BD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D89C705B-EA46-4A68-9D33-3D836CABA6D0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B2E27DDD-D64A-4C9A-A947-F97CE85892D5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A519F3DF-CC33-4E9C-AAFE-42B0023971BD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75C12CEF-CF63-49DF-A599-037B545F8901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CD5B073A-2057-42D4-9C1A-96A22065F88B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844F3F4B-6D3A-43F9-ABC9-063AFA94D0BD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C83F425D-61F6-46BA-BA70-FDAE0F13ACDB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C0BA46D9-35F6-491D-B053-0598DAE410FB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8A87536A-29AA-43CB-A4AB-9854D79FF787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1A7F160B-C024-4586-BD8B-8197703A798A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57CF7F80-2EB9-41BE-A227-FB66F87F0092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B43A5CF5-F90D-4FF1-9DF1-028873DD507D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08BD7B42-1284-4631-92A9-C17273D1A112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F04A91B4-F7FF-451B-A94D-E3717F316010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2F4C9652-A604-497C-8616-5B29A5B79250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120E9F6E-4CCC-46F5-BF23-203088A4086B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7AFFB858-FAA9-4CAF-830B-4D1A07C0F709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9285BF37-2C28-4699-8944-A024AD005F67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24295160-6157-438A-90C7-210E7B48C2B7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4C1A8FB0-5840-4466-93CB-E2ED221CA04C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3F30C2ED-119E-4DBF-839A-839F6B3C360C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A2D1119D-DCCE-45A0-BEC9-41319D0117CD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9C0685DE-86D2-4071-A442-0E59ECDD7161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4" name="Obrázek 3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6E4D1080-EDB6-4FD3-B897-25E3DE26C5BE}"/>
              </a:ext>
            </a:extLst>
          </p:cNvPr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2582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467544" y="964094"/>
            <a:ext cx="8252473" cy="952738"/>
          </a:xfrm>
        </p:spPr>
        <p:txBody>
          <a:bodyPr>
            <a:noAutofit/>
          </a:bodyPr>
          <a:lstStyle/>
          <a:p>
            <a:pPr algn="l"/>
            <a:br>
              <a:rPr lang="cs-CZ" sz="2400" b="1" dirty="0">
                <a:solidFill>
                  <a:srgbClr val="009900"/>
                </a:solidFill>
              </a:rPr>
            </a:br>
            <a:r>
              <a:rPr lang="cs-CZ" sz="2400" b="1" dirty="0"/>
              <a:t>1. Zařízení péče o děti zajišťující péči o děti v době mimo školní vyučování (ranní či odpolední pobyt)</a:t>
            </a:r>
            <a:br>
              <a:rPr lang="cs-CZ" sz="2400" b="1" dirty="0"/>
            </a:br>
            <a:br>
              <a:rPr lang="cs-CZ" sz="2400" dirty="0"/>
            </a:br>
            <a:endParaRPr lang="cs-CZ" sz="2400" dirty="0">
              <a:solidFill>
                <a:srgbClr val="339933"/>
              </a:solidFill>
            </a:endParaRPr>
          </a:p>
        </p:txBody>
      </p:sp>
      <p:sp>
        <p:nvSpPr>
          <p:cNvPr id="7" name="Podnadpis 6"/>
          <p:cNvSpPr>
            <a:spLocks noGrp="1"/>
          </p:cNvSpPr>
          <p:nvPr>
            <p:ph idx="1"/>
          </p:nvPr>
        </p:nvSpPr>
        <p:spPr>
          <a:xfrm>
            <a:off x="467544" y="1916832"/>
            <a:ext cx="8208912" cy="4829621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cs-CZ" sz="7200" dirty="0"/>
              <a:t>mimo režim vyhlášky č. 74/2005 Sb., o zájmovém vzdělávání. Jedná se o zakládání a provozování zařízení, která doplní chybějící kapacitu stávajících </a:t>
            </a:r>
          </a:p>
          <a:p>
            <a:pPr marL="0" indent="0" algn="just">
              <a:buNone/>
            </a:pPr>
            <a:endParaRPr lang="cs-CZ" sz="7200" dirty="0"/>
          </a:p>
          <a:p>
            <a:pPr marL="0" indent="0" algn="just">
              <a:buNone/>
            </a:pPr>
            <a:r>
              <a:rPr lang="cs-CZ" sz="7200" u="sng" dirty="0"/>
              <a:t>Podmínky realizace:</a:t>
            </a:r>
            <a:endParaRPr lang="cs-CZ" sz="7200" dirty="0"/>
          </a:p>
          <a:p>
            <a:pPr algn="just"/>
            <a:r>
              <a:rPr lang="cs-CZ" sz="7200" dirty="0"/>
              <a:t>zařízení je určeno pro děti, které jsou žáky 1. stupně ZŠ (popř. přípravné třídy ZŠ)  </a:t>
            </a:r>
          </a:p>
          <a:p>
            <a:pPr algn="just"/>
            <a:r>
              <a:rPr lang="cs-CZ" sz="7200" dirty="0"/>
              <a:t>minimální kapacita zřizovaného zařízení je 5 dětí, přičemž optimální počet dětí na jednu pečující osobu je nejvýše 15</a:t>
            </a:r>
          </a:p>
          <a:p>
            <a:pPr algn="just"/>
            <a:r>
              <a:rPr lang="cs-CZ" sz="7200" dirty="0"/>
              <a:t>do rozpočtu projektu je možné zahrnout také náklady na doprovody dětí před/po vyučování do/z provozovaného zařízení a náklady na pečující osobu v době pobytu skupiny dětí ve venkovních prostorách tak, aby se skupinou dětí byly vždy 2 pečující osoby  </a:t>
            </a:r>
          </a:p>
          <a:p>
            <a:pPr algn="just"/>
            <a:r>
              <a:rPr lang="cs-CZ" sz="7200" dirty="0"/>
              <a:t>služby péče o děti mohou být poskytovány i v prostorách, ve kterých je provozována družina podle školského zákona; není však možný překryv doby provozu obou zařízení, ta musí být přesně odlišena,	</a:t>
            </a:r>
          </a:p>
          <a:p>
            <a:pPr algn="just"/>
            <a:r>
              <a:rPr lang="cs-CZ" sz="7200" dirty="0"/>
              <a:t>s rodiči dětí písemná smlouva o poskytování služby s aktualizací na každé pololetí školního roku (podmínka realizace projektu; není součástí žádosti o podporu) </a:t>
            </a:r>
          </a:p>
          <a:p>
            <a:pPr marL="0" indent="0">
              <a:buNone/>
            </a:pPr>
            <a:endParaRPr lang="cs-CZ" sz="7200" dirty="0"/>
          </a:p>
          <a:p>
            <a:pPr marL="0" indent="0" algn="l">
              <a:buNone/>
            </a:pP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937F1097-7812-42B7-B597-D0D668573878}" type="slidenum">
              <a:rPr lang="cs-CZ" smtClean="0"/>
              <a:pPr/>
              <a:t>9</a:t>
            </a:fld>
            <a:endParaRPr lang="cs-CZ" dirty="0"/>
          </a:p>
        </p:txBody>
      </p:sp>
      <p:grpSp>
        <p:nvGrpSpPr>
          <p:cNvPr id="5" name="Group 837">
            <a:extLst>
              <a:ext uri="{FF2B5EF4-FFF2-40B4-BE49-F238E27FC236}">
                <a16:creationId xmlns:a16="http://schemas.microsoft.com/office/drawing/2014/main" id="{1642B180-7915-4DED-9702-401FDF975786}"/>
              </a:ext>
            </a:extLst>
          </p:cNvPr>
          <p:cNvGrpSpPr/>
          <p:nvPr/>
        </p:nvGrpSpPr>
        <p:grpSpPr>
          <a:xfrm>
            <a:off x="1676400" y="5925515"/>
            <a:ext cx="5791199" cy="738505"/>
            <a:chOff x="0" y="3047"/>
            <a:chExt cx="6085356" cy="776270"/>
          </a:xfrm>
        </p:grpSpPr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F8C1B87B-30AA-46F4-AB2C-6133322CE068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940348" y="91585"/>
              <a:ext cx="1145008" cy="551490"/>
            </a:xfrm>
            <a:prstGeom prst="rect">
              <a:avLst/>
            </a:prstGeom>
          </p:spPr>
        </p:pic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4C6BF9E8-1E21-452E-B123-147B333AF437}"/>
                </a:ext>
              </a:extLst>
            </p:cNvPr>
            <p:cNvSpPr/>
            <p:nvPr/>
          </p:nvSpPr>
          <p:spPr>
            <a:xfrm>
              <a:off x="4216910" y="592840"/>
              <a:ext cx="42119" cy="18647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cs-CZ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44292BA2-07D5-4709-BBA9-A47A243EF8CB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047"/>
              <a:ext cx="4215384" cy="30480"/>
            </a:xfrm>
            <a:prstGeom prst="rect">
              <a:avLst/>
            </a:prstGeom>
          </p:spPr>
        </p:pic>
        <p:pic>
          <p:nvPicPr>
            <p:cNvPr id="12" name="Picture 15">
              <a:extLst>
                <a:ext uri="{FF2B5EF4-FFF2-40B4-BE49-F238E27FC236}">
                  <a16:creationId xmlns:a16="http://schemas.microsoft.com/office/drawing/2014/main" id="{1D9214A5-DCB0-43ED-988A-4016417361DA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33527"/>
              <a:ext cx="4215384" cy="30480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741C1DEA-36F4-4A44-A8A5-82183FD713E9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007"/>
              <a:ext cx="4215384" cy="30480"/>
            </a:xfrm>
            <a:prstGeom prst="rect">
              <a:avLst/>
            </a:prstGeom>
          </p:spPr>
        </p:pic>
        <p:pic>
          <p:nvPicPr>
            <p:cNvPr id="14" name="Picture 19">
              <a:extLst>
                <a:ext uri="{FF2B5EF4-FFF2-40B4-BE49-F238E27FC236}">
                  <a16:creationId xmlns:a16="http://schemas.microsoft.com/office/drawing/2014/main" id="{52484F9B-0E9E-40A8-8940-7FC2E1572DCF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94487"/>
              <a:ext cx="4215384" cy="30480"/>
            </a:xfrm>
            <a:prstGeom prst="rect">
              <a:avLst/>
            </a:prstGeom>
          </p:spPr>
        </p:pic>
        <p:pic>
          <p:nvPicPr>
            <p:cNvPr id="15" name="Picture 21">
              <a:extLst>
                <a:ext uri="{FF2B5EF4-FFF2-40B4-BE49-F238E27FC236}">
                  <a16:creationId xmlns:a16="http://schemas.microsoft.com/office/drawing/2014/main" id="{FF43D536-5E46-490A-B7F2-57ACAA39BB60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124968"/>
              <a:ext cx="4215384" cy="30480"/>
            </a:xfrm>
            <a:prstGeom prst="rect">
              <a:avLst/>
            </a:prstGeom>
          </p:spPr>
        </p:pic>
        <p:pic>
          <p:nvPicPr>
            <p:cNvPr id="16" name="Picture 23">
              <a:extLst>
                <a:ext uri="{FF2B5EF4-FFF2-40B4-BE49-F238E27FC236}">
                  <a16:creationId xmlns:a16="http://schemas.microsoft.com/office/drawing/2014/main" id="{BF691AA0-D579-4162-B463-C353107995D8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155447"/>
              <a:ext cx="4215384" cy="30480"/>
            </a:xfrm>
            <a:prstGeom prst="rect">
              <a:avLst/>
            </a:prstGeom>
          </p:spPr>
        </p:pic>
        <p:pic>
          <p:nvPicPr>
            <p:cNvPr id="17" name="Picture 25">
              <a:extLst>
                <a:ext uri="{FF2B5EF4-FFF2-40B4-BE49-F238E27FC236}">
                  <a16:creationId xmlns:a16="http://schemas.microsoft.com/office/drawing/2014/main" id="{6F2109B6-0064-48CE-8F0F-77D489F58457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0" y="185927"/>
              <a:ext cx="4215384" cy="30480"/>
            </a:xfrm>
            <a:prstGeom prst="rect">
              <a:avLst/>
            </a:prstGeom>
          </p:spPr>
        </p:pic>
        <p:pic>
          <p:nvPicPr>
            <p:cNvPr id="18" name="Picture 27">
              <a:extLst>
                <a:ext uri="{FF2B5EF4-FFF2-40B4-BE49-F238E27FC236}">
                  <a16:creationId xmlns:a16="http://schemas.microsoft.com/office/drawing/2014/main" id="{CA469544-9D5D-40BA-9788-7DCF6CAAAA54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216407"/>
              <a:ext cx="4215384" cy="30480"/>
            </a:xfrm>
            <a:prstGeom prst="rect">
              <a:avLst/>
            </a:prstGeom>
          </p:spPr>
        </p:pic>
        <p:pic>
          <p:nvPicPr>
            <p:cNvPr id="19" name="Picture 29">
              <a:extLst>
                <a:ext uri="{FF2B5EF4-FFF2-40B4-BE49-F238E27FC236}">
                  <a16:creationId xmlns:a16="http://schemas.microsoft.com/office/drawing/2014/main" id="{4267C1F4-6FE6-4733-AEC7-D05C32C6CBCB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0" y="246887"/>
              <a:ext cx="4215384" cy="30480"/>
            </a:xfrm>
            <a:prstGeom prst="rect">
              <a:avLst/>
            </a:prstGeom>
          </p:spPr>
        </p:pic>
        <p:pic>
          <p:nvPicPr>
            <p:cNvPr id="20" name="Picture 31">
              <a:extLst>
                <a:ext uri="{FF2B5EF4-FFF2-40B4-BE49-F238E27FC236}">
                  <a16:creationId xmlns:a16="http://schemas.microsoft.com/office/drawing/2014/main" id="{66310684-4875-4ADA-8014-4C084C22DD81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0" y="277368"/>
              <a:ext cx="4215384" cy="30480"/>
            </a:xfrm>
            <a:prstGeom prst="rect">
              <a:avLst/>
            </a:prstGeom>
          </p:spPr>
        </p:pic>
        <p:pic>
          <p:nvPicPr>
            <p:cNvPr id="21" name="Picture 33">
              <a:extLst>
                <a:ext uri="{FF2B5EF4-FFF2-40B4-BE49-F238E27FC236}">
                  <a16:creationId xmlns:a16="http://schemas.microsoft.com/office/drawing/2014/main" id="{57625019-38BB-4E9C-86E6-9D7F0568A149}"/>
                </a:ext>
              </a:extLst>
            </p:cNvPr>
            <p:cNvPicPr/>
            <p:nvPr/>
          </p:nvPicPr>
          <p:blipFill>
            <a:blip r:embed="rId11"/>
            <a:stretch>
              <a:fillRect/>
            </a:stretch>
          </p:blipFill>
          <p:spPr>
            <a:xfrm>
              <a:off x="0" y="307847"/>
              <a:ext cx="4215384" cy="30480"/>
            </a:xfrm>
            <a:prstGeom prst="rect">
              <a:avLst/>
            </a:prstGeom>
          </p:spPr>
        </p:pic>
        <p:pic>
          <p:nvPicPr>
            <p:cNvPr id="22" name="Picture 35">
              <a:extLst>
                <a:ext uri="{FF2B5EF4-FFF2-40B4-BE49-F238E27FC236}">
                  <a16:creationId xmlns:a16="http://schemas.microsoft.com/office/drawing/2014/main" id="{80166C8F-F38C-4DAC-87F9-36F6A720E95E}"/>
                </a:ext>
              </a:extLst>
            </p:cNvPr>
            <p:cNvPicPr/>
            <p:nvPr/>
          </p:nvPicPr>
          <p:blipFill>
            <a:blip r:embed="rId12"/>
            <a:stretch>
              <a:fillRect/>
            </a:stretch>
          </p:blipFill>
          <p:spPr>
            <a:xfrm>
              <a:off x="0" y="338327"/>
              <a:ext cx="4215384" cy="30480"/>
            </a:xfrm>
            <a:prstGeom prst="rect">
              <a:avLst/>
            </a:prstGeom>
          </p:spPr>
        </p:pic>
        <p:pic>
          <p:nvPicPr>
            <p:cNvPr id="23" name="Picture 37">
              <a:extLst>
                <a:ext uri="{FF2B5EF4-FFF2-40B4-BE49-F238E27FC236}">
                  <a16:creationId xmlns:a16="http://schemas.microsoft.com/office/drawing/2014/main" id="{44C1B3F1-B93D-4D26-9AD0-730CE333BAB8}"/>
                </a:ext>
              </a:extLst>
            </p:cNvPr>
            <p:cNvPicPr/>
            <p:nvPr/>
          </p:nvPicPr>
          <p:blipFill>
            <a:blip r:embed="rId13"/>
            <a:stretch>
              <a:fillRect/>
            </a:stretch>
          </p:blipFill>
          <p:spPr>
            <a:xfrm>
              <a:off x="0" y="368807"/>
              <a:ext cx="4215384" cy="30480"/>
            </a:xfrm>
            <a:prstGeom prst="rect">
              <a:avLst/>
            </a:prstGeom>
          </p:spPr>
        </p:pic>
        <p:pic>
          <p:nvPicPr>
            <p:cNvPr id="24" name="Picture 39">
              <a:extLst>
                <a:ext uri="{FF2B5EF4-FFF2-40B4-BE49-F238E27FC236}">
                  <a16:creationId xmlns:a16="http://schemas.microsoft.com/office/drawing/2014/main" id="{71DCE814-5191-4741-B191-DED824AE1E12}"/>
                </a:ext>
              </a:extLst>
            </p:cNvPr>
            <p:cNvPicPr/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99287"/>
              <a:ext cx="4215384" cy="30480"/>
            </a:xfrm>
            <a:prstGeom prst="rect">
              <a:avLst/>
            </a:prstGeom>
          </p:spPr>
        </p:pic>
        <p:pic>
          <p:nvPicPr>
            <p:cNvPr id="25" name="Picture 41">
              <a:extLst>
                <a:ext uri="{FF2B5EF4-FFF2-40B4-BE49-F238E27FC236}">
                  <a16:creationId xmlns:a16="http://schemas.microsoft.com/office/drawing/2014/main" id="{0A7CD725-EAE6-4B8C-950C-ECBE471F85EA}"/>
                </a:ext>
              </a:extLst>
            </p:cNvPr>
            <p:cNvPicPr/>
            <p:nvPr/>
          </p:nvPicPr>
          <p:blipFill>
            <a:blip r:embed="rId15"/>
            <a:stretch>
              <a:fillRect/>
            </a:stretch>
          </p:blipFill>
          <p:spPr>
            <a:xfrm>
              <a:off x="0" y="429768"/>
              <a:ext cx="4215384" cy="30480"/>
            </a:xfrm>
            <a:prstGeom prst="rect">
              <a:avLst/>
            </a:prstGeom>
          </p:spPr>
        </p:pic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53CE4246-F9A1-4D33-8061-60732471E528}"/>
                </a:ext>
              </a:extLst>
            </p:cNvPr>
            <p:cNvPicPr/>
            <p:nvPr/>
          </p:nvPicPr>
          <p:blipFill>
            <a:blip r:embed="rId16"/>
            <a:stretch>
              <a:fillRect/>
            </a:stretch>
          </p:blipFill>
          <p:spPr>
            <a:xfrm>
              <a:off x="0" y="460247"/>
              <a:ext cx="4215384" cy="30480"/>
            </a:xfrm>
            <a:prstGeom prst="rect">
              <a:avLst/>
            </a:prstGeom>
          </p:spPr>
        </p:pic>
        <p:pic>
          <p:nvPicPr>
            <p:cNvPr id="27" name="Picture 45">
              <a:extLst>
                <a:ext uri="{FF2B5EF4-FFF2-40B4-BE49-F238E27FC236}">
                  <a16:creationId xmlns:a16="http://schemas.microsoft.com/office/drawing/2014/main" id="{E953D73B-657F-4CC7-9BB7-390AB8A984BA}"/>
                </a:ext>
              </a:extLst>
            </p:cNvPr>
            <p:cNvPicPr/>
            <p:nvPr/>
          </p:nvPicPr>
          <p:blipFill>
            <a:blip r:embed="rId17"/>
            <a:stretch>
              <a:fillRect/>
            </a:stretch>
          </p:blipFill>
          <p:spPr>
            <a:xfrm>
              <a:off x="0" y="490727"/>
              <a:ext cx="4215384" cy="30480"/>
            </a:xfrm>
            <a:prstGeom prst="rect">
              <a:avLst/>
            </a:prstGeom>
          </p:spPr>
        </p:pic>
        <p:pic>
          <p:nvPicPr>
            <p:cNvPr id="28" name="Picture 47">
              <a:extLst>
                <a:ext uri="{FF2B5EF4-FFF2-40B4-BE49-F238E27FC236}">
                  <a16:creationId xmlns:a16="http://schemas.microsoft.com/office/drawing/2014/main" id="{23CC15BC-8517-449F-82AB-C38B593BE6EA}"/>
                </a:ext>
              </a:extLst>
            </p:cNvPr>
            <p:cNvPicPr/>
            <p:nvPr/>
          </p:nvPicPr>
          <p:blipFill>
            <a:blip r:embed="rId18"/>
            <a:stretch>
              <a:fillRect/>
            </a:stretch>
          </p:blipFill>
          <p:spPr>
            <a:xfrm>
              <a:off x="0" y="521207"/>
              <a:ext cx="4215384" cy="30480"/>
            </a:xfrm>
            <a:prstGeom prst="rect">
              <a:avLst/>
            </a:prstGeom>
          </p:spPr>
        </p:pic>
        <p:pic>
          <p:nvPicPr>
            <p:cNvPr id="29" name="Picture 49">
              <a:extLst>
                <a:ext uri="{FF2B5EF4-FFF2-40B4-BE49-F238E27FC236}">
                  <a16:creationId xmlns:a16="http://schemas.microsoft.com/office/drawing/2014/main" id="{1E8F4E44-D718-4288-A7BB-3B0F2A4B4D64}"/>
                </a:ext>
              </a:extLst>
            </p:cNvPr>
            <p:cNvPicPr/>
            <p:nvPr/>
          </p:nvPicPr>
          <p:blipFill>
            <a:blip r:embed="rId19"/>
            <a:stretch>
              <a:fillRect/>
            </a:stretch>
          </p:blipFill>
          <p:spPr>
            <a:xfrm>
              <a:off x="0" y="551687"/>
              <a:ext cx="4215384" cy="30480"/>
            </a:xfrm>
            <a:prstGeom prst="rect">
              <a:avLst/>
            </a:prstGeom>
          </p:spPr>
        </p:pic>
        <p:pic>
          <p:nvPicPr>
            <p:cNvPr id="30" name="Picture 51">
              <a:extLst>
                <a:ext uri="{FF2B5EF4-FFF2-40B4-BE49-F238E27FC236}">
                  <a16:creationId xmlns:a16="http://schemas.microsoft.com/office/drawing/2014/main" id="{2ADF4361-FC93-4CB1-A693-5091A1098CF5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582168"/>
              <a:ext cx="4215384" cy="30480"/>
            </a:xfrm>
            <a:prstGeom prst="rect">
              <a:avLst/>
            </a:prstGeom>
          </p:spPr>
        </p:pic>
        <p:pic>
          <p:nvPicPr>
            <p:cNvPr id="31" name="Picture 53">
              <a:extLst>
                <a:ext uri="{FF2B5EF4-FFF2-40B4-BE49-F238E27FC236}">
                  <a16:creationId xmlns:a16="http://schemas.microsoft.com/office/drawing/2014/main" id="{DEAAD215-D1FA-4B96-A3D7-464960C456BD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12647"/>
              <a:ext cx="4215384" cy="30480"/>
            </a:xfrm>
            <a:prstGeom prst="rect">
              <a:avLst/>
            </a:prstGeom>
          </p:spPr>
        </p:pic>
        <p:pic>
          <p:nvPicPr>
            <p:cNvPr id="32" name="Picture 55">
              <a:extLst>
                <a:ext uri="{FF2B5EF4-FFF2-40B4-BE49-F238E27FC236}">
                  <a16:creationId xmlns:a16="http://schemas.microsoft.com/office/drawing/2014/main" id="{B45CA181-8ADE-43FA-96F0-8776844F14ED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43127"/>
              <a:ext cx="4215384" cy="30480"/>
            </a:xfrm>
            <a:prstGeom prst="rect">
              <a:avLst/>
            </a:prstGeom>
          </p:spPr>
        </p:pic>
        <p:pic>
          <p:nvPicPr>
            <p:cNvPr id="33" name="Picture 57">
              <a:extLst>
                <a:ext uri="{FF2B5EF4-FFF2-40B4-BE49-F238E27FC236}">
                  <a16:creationId xmlns:a16="http://schemas.microsoft.com/office/drawing/2014/main" id="{6D56EE98-EB7E-42FA-B89F-E09950258B0D}"/>
                </a:ext>
              </a:extLst>
            </p:cNvPr>
            <p:cNvPicPr/>
            <p:nvPr/>
          </p:nvPicPr>
          <p:blipFill>
            <a:blip r:embed="rId20"/>
            <a:stretch>
              <a:fillRect/>
            </a:stretch>
          </p:blipFill>
          <p:spPr>
            <a:xfrm>
              <a:off x="0" y="673608"/>
              <a:ext cx="4215384" cy="24384"/>
            </a:xfrm>
            <a:prstGeom prst="rect">
              <a:avLst/>
            </a:prstGeom>
          </p:spPr>
        </p:pic>
      </p:grpSp>
      <p:pic>
        <p:nvPicPr>
          <p:cNvPr id="34" name="Obrázek 33" descr="https://www.esfcr.cz/documents/21802/799076/Logo+OPZ+barevn%C3%A9/d8fa3b25-df28-4abc-adde-b9ecbb4c2430?version=1.1&amp;t=1493801701970&amp;imagePreview=1">
            <a:extLst>
              <a:ext uri="{FF2B5EF4-FFF2-40B4-BE49-F238E27FC236}">
                <a16:creationId xmlns:a16="http://schemas.microsoft.com/office/drawing/2014/main" id="{7977598D-2A0C-4E3A-9B8D-96C4D540125C}"/>
              </a:ext>
            </a:extLst>
          </p:cNvPr>
          <p:cNvPicPr/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644" y="319648"/>
            <a:ext cx="2280285" cy="472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710964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9457</TotalTime>
  <Words>1651</Words>
  <Application>Microsoft Office PowerPoint</Application>
  <PresentationFormat>Předvádění na obrazovce (4:3)</PresentationFormat>
  <Paragraphs>308</Paragraphs>
  <Slides>34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39" baseType="lpstr">
      <vt:lpstr>Arial</vt:lpstr>
      <vt:lpstr>Calibri</vt:lpstr>
      <vt:lpstr>Times New Roman</vt:lpstr>
      <vt:lpstr>Wingdings</vt:lpstr>
      <vt:lpstr>Motiv sady Office</vt:lpstr>
      <vt:lpstr>Seminář pro žadatele  k výzvě č.183/03_16_047/CLLD_16_01_048  ,, Podpora péče o děti zaměstnaných rodičů MAS SERVISO“  a  k výzvě č. 184/03_16_047/CLLD_16_01_048  ,, MAS SERVISO – Zaměstnanost l.“ </vt:lpstr>
      <vt:lpstr>Program semináře</vt:lpstr>
      <vt:lpstr>Základní specifikace výzvy č. 1</vt:lpstr>
      <vt:lpstr>Základní specifikace výzvy č. 2</vt:lpstr>
      <vt:lpstr>Oprávnění žadatelé</vt:lpstr>
      <vt:lpstr>Cílové skupiny výzvy č. 1</vt:lpstr>
      <vt:lpstr>Cílové skupiny výzvy č. 2</vt:lpstr>
      <vt:lpstr>Podporované aktivity výzvy č. 1</vt:lpstr>
      <vt:lpstr> 1. Zařízení péče o děti zajišťující péči o děti v době mimo školní vyučování (ranní či odpolední pobyt)  </vt:lpstr>
      <vt:lpstr>  2. Doprovody na kroužky a zájmové aktivity   </vt:lpstr>
      <vt:lpstr> 3. Příměstské tábory  </vt:lpstr>
      <vt:lpstr>  4. Společná doprava dětí do/ze školy, dětské skupiny a/nebo příměstského tábora </vt:lpstr>
      <vt:lpstr>5. Dětské skupiny  </vt:lpstr>
      <vt:lpstr> 6. Vzdělávání pečujících osob   </vt:lpstr>
      <vt:lpstr> Společné podmínky aktivit </vt:lpstr>
      <vt:lpstr> Společné podmínky aktivit </vt:lpstr>
      <vt:lpstr> Společné podmínky aktivit</vt:lpstr>
      <vt:lpstr>Podporované aktivity výzvy č. 2</vt:lpstr>
      <vt:lpstr>1. Příprava osob z cílových skupin ke vstupu či návratu na trh práce</vt:lpstr>
      <vt:lpstr> 2. Zvyšování zaměstnanosti cílových skupin </vt:lpstr>
      <vt:lpstr> 3. Podpora udržitelnosti cílových skupin na trhu práce </vt:lpstr>
      <vt:lpstr>4. Podpora prostupného zaměstnávání</vt:lpstr>
      <vt:lpstr>Způsob podání žádosti – IS KP14+</vt:lpstr>
      <vt:lpstr>Způsob podání žádosti – IS KP14+</vt:lpstr>
      <vt:lpstr>Způsob podání žádosti – Registrace do IS KP14+</vt:lpstr>
      <vt:lpstr>Způsob podání žádosti - založení žádosti o podporu</vt:lpstr>
      <vt:lpstr>Způsob podání žádosti – založení žádosti o podporu</vt:lpstr>
      <vt:lpstr>Způsob podání žádosti – založení žádosti </vt:lpstr>
      <vt:lpstr>Způsob podání žádosti – založení žádosti </vt:lpstr>
      <vt:lpstr>Způsob podání žádosti – založení žádosti</vt:lpstr>
      <vt:lpstr>Způsob hodnocení a výběr projektů</vt:lpstr>
      <vt:lpstr>Způsob hodnocení a výběr projektů</vt:lpstr>
      <vt:lpstr>Způsob hodnocení a výběr projektů</vt:lpstr>
      <vt:lpstr>Děkuji za pozornost.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.</dc:creator>
  <cp:lastModifiedBy>ServisoTr</cp:lastModifiedBy>
  <cp:revision>210</cp:revision>
  <dcterms:created xsi:type="dcterms:W3CDTF">2015-01-28T12:34:24Z</dcterms:created>
  <dcterms:modified xsi:type="dcterms:W3CDTF">2017-11-14T08:07:36Z</dcterms:modified>
</cp:coreProperties>
</file>