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89" r:id="rId2"/>
    <p:sldId id="257" r:id="rId3"/>
    <p:sldId id="258" r:id="rId4"/>
    <p:sldId id="262" r:id="rId5"/>
    <p:sldId id="278" r:id="rId6"/>
    <p:sldId id="284" r:id="rId7"/>
    <p:sldId id="281" r:id="rId8"/>
    <p:sldId id="283" r:id="rId9"/>
    <p:sldId id="285" r:id="rId10"/>
    <p:sldId id="288" r:id="rId11"/>
    <p:sldId id="286" r:id="rId12"/>
    <p:sldId id="287" r:id="rId13"/>
    <p:sldId id="261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anose="00000500000000000000" pitchFamily="2" charset="-18"/>
      <p:regular r:id="rId20"/>
      <p:bold r:id="rId21"/>
      <p:italic r:id="rId22"/>
      <p:boldItalic r:id="rId23"/>
    </p:embeddedFont>
    <p:embeddedFont>
      <p:font typeface="Montserrat SemiBold" panose="00000700000000000000" pitchFamily="2" charset="-18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gpybyjCs7O8BIUj4CNWxR1uve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customschemas.google.com/relationships/presentationmetadata" Target="metadata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2AA391-E47E-4038-988B-413EF885EBA7}" type="doc">
      <dgm:prSet loTypeId="urn:microsoft.com/office/officeart/2005/8/layout/v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35FEFDF1-C67B-43EB-A08F-664D102E4257}">
      <dgm:prSet custT="1"/>
      <dgm:spPr>
        <a:solidFill>
          <a:srgbClr val="0044FF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sz="2000" b="1" i="0" dirty="0">
              <a:solidFill>
                <a:schemeClr val="bg1"/>
              </a:solidFill>
              <a:latin typeface="Montserrat" panose="00000500000000000000" pitchFamily="2" charset="0"/>
            </a:rPr>
            <a:t>Hlavní milníky KE 2023-2024</a:t>
          </a:r>
          <a:endParaRPr lang="cs-CZ" sz="20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55B2CD20-C5BE-4CCB-857F-FD5B75874872}" type="parTrans" cxnId="{60FB1879-185F-415D-B421-17F5E1B54897}">
      <dgm:prSet/>
      <dgm:spPr/>
      <dgm:t>
        <a:bodyPr/>
        <a:lstStyle/>
        <a:p>
          <a:endParaRPr lang="cs-CZ"/>
        </a:p>
      </dgm:t>
    </dgm:pt>
    <dgm:pt modelId="{D53BA25F-FFED-414E-9BDE-68D33AEE0B6B}" type="sibTrans" cxnId="{60FB1879-185F-415D-B421-17F5E1B54897}">
      <dgm:prSet/>
      <dgm:spPr/>
      <dgm:t>
        <a:bodyPr/>
        <a:lstStyle/>
        <a:p>
          <a:endParaRPr lang="cs-CZ"/>
        </a:p>
      </dgm:t>
    </dgm:pt>
    <dgm:pt modelId="{785FB28A-2B60-4BFC-B2DD-422901EA199E}">
      <dgm:prSet custT="1"/>
      <dgm:spPr>
        <a:solidFill>
          <a:srgbClr val="0044FF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sz="2000" b="1" dirty="0">
              <a:solidFill>
                <a:schemeClr val="bg1"/>
              </a:solidFill>
              <a:latin typeface="Montserrat" panose="00000500000000000000" pitchFamily="2" charset="0"/>
            </a:rPr>
            <a:t>Kde hledat další pomoc?</a:t>
          </a:r>
        </a:p>
      </dgm:t>
    </dgm:pt>
    <dgm:pt modelId="{69EA1FAF-9B09-452B-9E8C-191AC0E19AE6}" type="parTrans" cxnId="{78BDD923-F93A-4C14-81CF-B1EF26EFC647}">
      <dgm:prSet/>
      <dgm:spPr/>
      <dgm:t>
        <a:bodyPr/>
        <a:lstStyle/>
        <a:p>
          <a:endParaRPr lang="cs-CZ"/>
        </a:p>
      </dgm:t>
    </dgm:pt>
    <dgm:pt modelId="{0B70D659-06A7-476D-93AB-D825842BE03F}" type="sibTrans" cxnId="{78BDD923-F93A-4C14-81CF-B1EF26EFC647}">
      <dgm:prSet/>
      <dgm:spPr/>
      <dgm:t>
        <a:bodyPr/>
        <a:lstStyle/>
        <a:p>
          <a:endParaRPr lang="cs-CZ"/>
        </a:p>
      </dgm:t>
    </dgm:pt>
    <dgm:pt modelId="{93BC1034-B61A-4104-8BBE-D9FF5E9DB854}">
      <dgm:prSet custT="1"/>
      <dgm:spPr>
        <a:solidFill>
          <a:srgbClr val="0044FF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sz="2000" b="1" i="0" dirty="0">
              <a:solidFill>
                <a:schemeClr val="bg1"/>
              </a:solidFill>
              <a:latin typeface="Montserrat" panose="00000500000000000000" pitchFamily="2" charset="0"/>
            </a:rPr>
            <a:t>Online nástroj pro města a obce</a:t>
          </a:r>
          <a:endParaRPr lang="cs-CZ" sz="20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F2C20215-6038-4980-A58F-61EED1FF609B}" type="parTrans" cxnId="{65FA40FE-649D-4B33-AA5D-246399B9DDD9}">
      <dgm:prSet/>
      <dgm:spPr/>
      <dgm:t>
        <a:bodyPr/>
        <a:lstStyle/>
        <a:p>
          <a:endParaRPr lang="cs-CZ"/>
        </a:p>
      </dgm:t>
    </dgm:pt>
    <dgm:pt modelId="{67968B79-D12D-4A0E-8D4D-A0DEB12D195D}" type="sibTrans" cxnId="{65FA40FE-649D-4B33-AA5D-246399B9DDD9}">
      <dgm:prSet/>
      <dgm:spPr/>
      <dgm:t>
        <a:bodyPr/>
        <a:lstStyle/>
        <a:p>
          <a:endParaRPr lang="cs-CZ"/>
        </a:p>
      </dgm:t>
    </dgm:pt>
    <dgm:pt modelId="{84C11BD8-B017-44EB-A922-79E1E5CA2882}">
      <dgm:prSet custT="1"/>
      <dgm:spPr>
        <a:solidFill>
          <a:srgbClr val="0044FF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sz="2000" b="1" i="0" dirty="0">
              <a:solidFill>
                <a:schemeClr val="bg1"/>
              </a:solidFill>
              <a:latin typeface="Montserrat" panose="00000500000000000000" pitchFamily="2" charset="0"/>
            </a:rPr>
            <a:t>Seznam užitečných odkazů</a:t>
          </a:r>
          <a:endParaRPr lang="cs-CZ" sz="20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70EFD07F-E11C-4BB8-B52B-F73775E1FD1C}" type="parTrans" cxnId="{CB27378A-55DF-44F4-AB4E-CA3EE13F137E}">
      <dgm:prSet/>
      <dgm:spPr/>
      <dgm:t>
        <a:bodyPr/>
        <a:lstStyle/>
        <a:p>
          <a:endParaRPr lang="cs-CZ"/>
        </a:p>
      </dgm:t>
    </dgm:pt>
    <dgm:pt modelId="{E48B3D3E-9730-4510-818C-462D44AD7A63}" type="sibTrans" cxnId="{CB27378A-55DF-44F4-AB4E-CA3EE13F137E}">
      <dgm:prSet/>
      <dgm:spPr/>
      <dgm:t>
        <a:bodyPr/>
        <a:lstStyle/>
        <a:p>
          <a:endParaRPr lang="cs-CZ"/>
        </a:p>
      </dgm:t>
    </dgm:pt>
    <dgm:pt modelId="{813F1B3E-BF2E-48F9-B0C7-167A8A27D8B9}" type="pres">
      <dgm:prSet presAssocID="{C82AA391-E47E-4038-988B-413EF885EBA7}" presName="linearFlow" presStyleCnt="0">
        <dgm:presLayoutVars>
          <dgm:dir/>
          <dgm:resizeHandles val="exact"/>
        </dgm:presLayoutVars>
      </dgm:prSet>
      <dgm:spPr/>
    </dgm:pt>
    <dgm:pt modelId="{59DE266D-7B70-4F2B-BB9B-D31777A8649A}" type="pres">
      <dgm:prSet presAssocID="{35FEFDF1-C67B-43EB-A08F-664D102E4257}" presName="composite" presStyleCnt="0"/>
      <dgm:spPr/>
    </dgm:pt>
    <dgm:pt modelId="{D6A5DB1B-30DD-40F8-9151-9E916E7E7C16}" type="pres">
      <dgm:prSet presAssocID="{35FEFDF1-C67B-43EB-A08F-664D102E4257}" presName="imgShp" presStyleLbl="fgImgPlace1" presStyleIdx="0" presStyleCnt="4" custLinFactX="-11913" custLinFactNeighborX="-100000" custLinFactNeighborY="6995"/>
      <dgm:spPr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eční kroky se souvislou výplní"/>
        </a:ext>
      </dgm:extLst>
    </dgm:pt>
    <dgm:pt modelId="{DB5342E9-4859-4086-80BF-CE32C0668900}" type="pres">
      <dgm:prSet presAssocID="{35FEFDF1-C67B-43EB-A08F-664D102E4257}" presName="txShp" presStyleLbl="node1" presStyleIdx="0" presStyleCnt="4">
        <dgm:presLayoutVars>
          <dgm:bulletEnabled val="1"/>
        </dgm:presLayoutVars>
      </dgm:prSet>
      <dgm:spPr/>
    </dgm:pt>
    <dgm:pt modelId="{C12A661A-3686-49D6-B149-EBB8C3631C6C}" type="pres">
      <dgm:prSet presAssocID="{D53BA25F-FFED-414E-9BDE-68D33AEE0B6B}" presName="spacing" presStyleCnt="0"/>
      <dgm:spPr/>
    </dgm:pt>
    <dgm:pt modelId="{6DC118B3-64D4-4152-A9A9-CCA7F5E67E3E}" type="pres">
      <dgm:prSet presAssocID="{785FB28A-2B60-4BFC-B2DD-422901EA199E}" presName="composite" presStyleCnt="0"/>
      <dgm:spPr/>
    </dgm:pt>
    <dgm:pt modelId="{37864CEE-9064-4CC0-8B13-45B21AC5FA4C}" type="pres">
      <dgm:prSet presAssocID="{785FB28A-2B60-4BFC-B2DD-422901EA199E}" presName="imgShp" presStyleLbl="fgImgPlace1" presStyleIdx="1" presStyleCnt="4" custLinFactX="-10913" custLinFactNeighborX="-100000" custLinFactNeighborY="7962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éče se souvislou výplní"/>
        </a:ext>
      </dgm:extLst>
    </dgm:pt>
    <dgm:pt modelId="{597BD0B4-6AF5-4821-8427-BC51E52AE483}" type="pres">
      <dgm:prSet presAssocID="{785FB28A-2B60-4BFC-B2DD-422901EA199E}" presName="txShp" presStyleLbl="node1" presStyleIdx="1" presStyleCnt="4">
        <dgm:presLayoutVars>
          <dgm:bulletEnabled val="1"/>
        </dgm:presLayoutVars>
      </dgm:prSet>
      <dgm:spPr/>
    </dgm:pt>
    <dgm:pt modelId="{DE97F5ED-0422-4164-9467-6840E35F3403}" type="pres">
      <dgm:prSet presAssocID="{0B70D659-06A7-476D-93AB-D825842BE03F}" presName="spacing" presStyleCnt="0"/>
      <dgm:spPr/>
    </dgm:pt>
    <dgm:pt modelId="{1F9F93A2-F115-428E-8CCA-A00A8A79BBBE}" type="pres">
      <dgm:prSet presAssocID="{93BC1034-B61A-4104-8BBE-D9FF5E9DB854}" presName="composite" presStyleCnt="0"/>
      <dgm:spPr/>
    </dgm:pt>
    <dgm:pt modelId="{98BBFCE8-7967-48F2-BD75-A27D8D894976}" type="pres">
      <dgm:prSet presAssocID="{93BC1034-B61A-4104-8BBE-D9FF5E9DB854}" presName="imgShp" presStyleLbl="fgImgPlace1" presStyleIdx="2" presStyleCnt="4" custLinFactX="-7916" custLinFactNeighborX="-100000" custLinFactNeighborY="2998"/>
      <dgm:spPr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žár vysokého napětí se souvislou výplní"/>
        </a:ext>
      </dgm:extLst>
    </dgm:pt>
    <dgm:pt modelId="{0D0DAED1-11BC-4DE8-A06A-2B4242F9C6C6}" type="pres">
      <dgm:prSet presAssocID="{93BC1034-B61A-4104-8BBE-D9FF5E9DB854}" presName="txShp" presStyleLbl="node1" presStyleIdx="2" presStyleCnt="4" custLinFactNeighborX="-382" custLinFactNeighborY="1998">
        <dgm:presLayoutVars>
          <dgm:bulletEnabled val="1"/>
        </dgm:presLayoutVars>
      </dgm:prSet>
      <dgm:spPr/>
    </dgm:pt>
    <dgm:pt modelId="{3A2B285C-2778-435C-AE76-A43CF45C483A}" type="pres">
      <dgm:prSet presAssocID="{67968B79-D12D-4A0E-8D4D-A0DEB12D195D}" presName="spacing" presStyleCnt="0"/>
      <dgm:spPr/>
    </dgm:pt>
    <dgm:pt modelId="{1DC82370-80D9-448C-91E8-C05E3D81A7BE}" type="pres">
      <dgm:prSet presAssocID="{84C11BD8-B017-44EB-A922-79E1E5CA2882}" presName="composite" presStyleCnt="0"/>
      <dgm:spPr/>
    </dgm:pt>
    <dgm:pt modelId="{A237619D-3C31-48B7-9AE9-DEC6221FFA33}" type="pres">
      <dgm:prSet presAssocID="{84C11BD8-B017-44EB-A922-79E1E5CA2882}" presName="imgShp" presStyleLbl="fgImgPlace1" presStyleIdx="3" presStyleCnt="4" custLinFactX="-5917" custLinFactNeighborX="-100000" custLinFactNeighborY="2229"/>
      <dgm:spPr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Článek řetězu se souvislou výplní"/>
        </a:ext>
      </dgm:extLst>
    </dgm:pt>
    <dgm:pt modelId="{F418895E-8D4D-4844-9B36-249D941D6689}" type="pres">
      <dgm:prSet presAssocID="{84C11BD8-B017-44EB-A922-79E1E5CA2882}" presName="txShp" presStyleLbl="node1" presStyleIdx="3" presStyleCnt="4">
        <dgm:presLayoutVars>
          <dgm:bulletEnabled val="1"/>
        </dgm:presLayoutVars>
      </dgm:prSet>
      <dgm:spPr/>
    </dgm:pt>
  </dgm:ptLst>
  <dgm:cxnLst>
    <dgm:cxn modelId="{A750E506-58EF-4575-906D-5219ADB1A175}" type="presOf" srcId="{84C11BD8-B017-44EB-A922-79E1E5CA2882}" destId="{F418895E-8D4D-4844-9B36-249D941D6689}" srcOrd="0" destOrd="0" presId="urn:microsoft.com/office/officeart/2005/8/layout/vList3"/>
    <dgm:cxn modelId="{78BDD923-F93A-4C14-81CF-B1EF26EFC647}" srcId="{C82AA391-E47E-4038-988B-413EF885EBA7}" destId="{785FB28A-2B60-4BFC-B2DD-422901EA199E}" srcOrd="1" destOrd="0" parTransId="{69EA1FAF-9B09-452B-9E8C-191AC0E19AE6}" sibTransId="{0B70D659-06A7-476D-93AB-D825842BE03F}"/>
    <dgm:cxn modelId="{60FB1879-185F-415D-B421-17F5E1B54897}" srcId="{C82AA391-E47E-4038-988B-413EF885EBA7}" destId="{35FEFDF1-C67B-43EB-A08F-664D102E4257}" srcOrd="0" destOrd="0" parTransId="{55B2CD20-C5BE-4CCB-857F-FD5B75874872}" sibTransId="{D53BA25F-FFED-414E-9BDE-68D33AEE0B6B}"/>
    <dgm:cxn modelId="{2944E684-C4A7-4478-80E9-9652B4B905AC}" type="presOf" srcId="{C82AA391-E47E-4038-988B-413EF885EBA7}" destId="{813F1B3E-BF2E-48F9-B0C7-167A8A27D8B9}" srcOrd="0" destOrd="0" presId="urn:microsoft.com/office/officeart/2005/8/layout/vList3"/>
    <dgm:cxn modelId="{CB27378A-55DF-44F4-AB4E-CA3EE13F137E}" srcId="{C82AA391-E47E-4038-988B-413EF885EBA7}" destId="{84C11BD8-B017-44EB-A922-79E1E5CA2882}" srcOrd="3" destOrd="0" parTransId="{70EFD07F-E11C-4BB8-B52B-F73775E1FD1C}" sibTransId="{E48B3D3E-9730-4510-818C-462D44AD7A63}"/>
    <dgm:cxn modelId="{80A635C2-0617-43CD-909F-C8F46E955787}" type="presOf" srcId="{35FEFDF1-C67B-43EB-A08F-664D102E4257}" destId="{DB5342E9-4859-4086-80BF-CE32C0668900}" srcOrd="0" destOrd="0" presId="urn:microsoft.com/office/officeart/2005/8/layout/vList3"/>
    <dgm:cxn modelId="{9458BBCF-BCAB-4055-99C3-0C52B8600C61}" type="presOf" srcId="{93BC1034-B61A-4104-8BBE-D9FF5E9DB854}" destId="{0D0DAED1-11BC-4DE8-A06A-2B4242F9C6C6}" srcOrd="0" destOrd="0" presId="urn:microsoft.com/office/officeart/2005/8/layout/vList3"/>
    <dgm:cxn modelId="{42FAD7F3-31C1-4F0F-A81E-875B4D97BDE8}" type="presOf" srcId="{785FB28A-2B60-4BFC-B2DD-422901EA199E}" destId="{597BD0B4-6AF5-4821-8427-BC51E52AE483}" srcOrd="0" destOrd="0" presId="urn:microsoft.com/office/officeart/2005/8/layout/vList3"/>
    <dgm:cxn modelId="{65FA40FE-649D-4B33-AA5D-246399B9DDD9}" srcId="{C82AA391-E47E-4038-988B-413EF885EBA7}" destId="{93BC1034-B61A-4104-8BBE-D9FF5E9DB854}" srcOrd="2" destOrd="0" parTransId="{F2C20215-6038-4980-A58F-61EED1FF609B}" sibTransId="{67968B79-D12D-4A0E-8D4D-A0DEB12D195D}"/>
    <dgm:cxn modelId="{D7F8D547-C228-4EA9-958F-E9807D53B41F}" type="presParOf" srcId="{813F1B3E-BF2E-48F9-B0C7-167A8A27D8B9}" destId="{59DE266D-7B70-4F2B-BB9B-D31777A8649A}" srcOrd="0" destOrd="0" presId="urn:microsoft.com/office/officeart/2005/8/layout/vList3"/>
    <dgm:cxn modelId="{EEDFEAA4-245F-4078-B375-EBCD94152301}" type="presParOf" srcId="{59DE266D-7B70-4F2B-BB9B-D31777A8649A}" destId="{D6A5DB1B-30DD-40F8-9151-9E916E7E7C16}" srcOrd="0" destOrd="0" presId="urn:microsoft.com/office/officeart/2005/8/layout/vList3"/>
    <dgm:cxn modelId="{AD708CA8-D820-4B18-AE9B-FB9F6F3597ED}" type="presParOf" srcId="{59DE266D-7B70-4F2B-BB9B-D31777A8649A}" destId="{DB5342E9-4859-4086-80BF-CE32C0668900}" srcOrd="1" destOrd="0" presId="urn:microsoft.com/office/officeart/2005/8/layout/vList3"/>
    <dgm:cxn modelId="{DD4F46DF-A723-410A-8A63-CC21BA416700}" type="presParOf" srcId="{813F1B3E-BF2E-48F9-B0C7-167A8A27D8B9}" destId="{C12A661A-3686-49D6-B149-EBB8C3631C6C}" srcOrd="1" destOrd="0" presId="urn:microsoft.com/office/officeart/2005/8/layout/vList3"/>
    <dgm:cxn modelId="{4020F85A-FB59-4925-A133-6CF44C1C89EB}" type="presParOf" srcId="{813F1B3E-BF2E-48F9-B0C7-167A8A27D8B9}" destId="{6DC118B3-64D4-4152-A9A9-CCA7F5E67E3E}" srcOrd="2" destOrd="0" presId="urn:microsoft.com/office/officeart/2005/8/layout/vList3"/>
    <dgm:cxn modelId="{FC24D48A-28AB-41BC-99E6-1B3E4226EBAE}" type="presParOf" srcId="{6DC118B3-64D4-4152-A9A9-CCA7F5E67E3E}" destId="{37864CEE-9064-4CC0-8B13-45B21AC5FA4C}" srcOrd="0" destOrd="0" presId="urn:microsoft.com/office/officeart/2005/8/layout/vList3"/>
    <dgm:cxn modelId="{7E92365B-A478-490B-AE5A-1FDF8E547E6B}" type="presParOf" srcId="{6DC118B3-64D4-4152-A9A9-CCA7F5E67E3E}" destId="{597BD0B4-6AF5-4821-8427-BC51E52AE483}" srcOrd="1" destOrd="0" presId="urn:microsoft.com/office/officeart/2005/8/layout/vList3"/>
    <dgm:cxn modelId="{C0271AF4-3A42-4794-9A9C-EF46BDDE7C54}" type="presParOf" srcId="{813F1B3E-BF2E-48F9-B0C7-167A8A27D8B9}" destId="{DE97F5ED-0422-4164-9467-6840E35F3403}" srcOrd="3" destOrd="0" presId="urn:microsoft.com/office/officeart/2005/8/layout/vList3"/>
    <dgm:cxn modelId="{EE5E5245-E1DC-40FB-BA44-7920A3A7B6FE}" type="presParOf" srcId="{813F1B3E-BF2E-48F9-B0C7-167A8A27D8B9}" destId="{1F9F93A2-F115-428E-8CCA-A00A8A79BBBE}" srcOrd="4" destOrd="0" presId="urn:microsoft.com/office/officeart/2005/8/layout/vList3"/>
    <dgm:cxn modelId="{ACA80190-CFAD-4A74-A310-F34031611FCB}" type="presParOf" srcId="{1F9F93A2-F115-428E-8CCA-A00A8A79BBBE}" destId="{98BBFCE8-7967-48F2-BD75-A27D8D894976}" srcOrd="0" destOrd="0" presId="urn:microsoft.com/office/officeart/2005/8/layout/vList3"/>
    <dgm:cxn modelId="{21EF783E-A65D-418B-8888-51A2DA364EB5}" type="presParOf" srcId="{1F9F93A2-F115-428E-8CCA-A00A8A79BBBE}" destId="{0D0DAED1-11BC-4DE8-A06A-2B4242F9C6C6}" srcOrd="1" destOrd="0" presId="urn:microsoft.com/office/officeart/2005/8/layout/vList3"/>
    <dgm:cxn modelId="{8B434DAA-FA1A-4F3E-9945-5A1A5810E0A1}" type="presParOf" srcId="{813F1B3E-BF2E-48F9-B0C7-167A8A27D8B9}" destId="{3A2B285C-2778-435C-AE76-A43CF45C483A}" srcOrd="5" destOrd="0" presId="urn:microsoft.com/office/officeart/2005/8/layout/vList3"/>
    <dgm:cxn modelId="{62B4BCCD-99F1-408F-9076-DEFD53BE5EC4}" type="presParOf" srcId="{813F1B3E-BF2E-48F9-B0C7-167A8A27D8B9}" destId="{1DC82370-80D9-448C-91E8-C05E3D81A7BE}" srcOrd="6" destOrd="0" presId="urn:microsoft.com/office/officeart/2005/8/layout/vList3"/>
    <dgm:cxn modelId="{AC7BA26E-4875-4111-A79F-6FD33BFED19E}" type="presParOf" srcId="{1DC82370-80D9-448C-91E8-C05E3D81A7BE}" destId="{A237619D-3C31-48B7-9AE9-DEC6221FFA33}" srcOrd="0" destOrd="0" presId="urn:microsoft.com/office/officeart/2005/8/layout/vList3"/>
    <dgm:cxn modelId="{6075940E-FB0C-47FB-BD7C-6CC74584D2BA}" type="presParOf" srcId="{1DC82370-80D9-448C-91E8-C05E3D81A7BE}" destId="{F418895E-8D4D-4844-9B36-249D941D668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C3CB1B-2B8A-435D-86E9-3A3786309E6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0E0EDCB-AABC-4765-8934-CA457A81042B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Schválení lex OZE II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B56EFA46-519B-49DE-BCD3-62DB1DE04AA0}" type="parTrans" cxnId="{627D03A7-CBF8-4F5D-B92F-ED2C60D8059C}">
      <dgm:prSet/>
      <dgm:spPr/>
      <dgm:t>
        <a:bodyPr/>
        <a:lstStyle/>
        <a:p>
          <a:endParaRPr lang="cs-CZ"/>
        </a:p>
      </dgm:t>
    </dgm:pt>
    <dgm:pt modelId="{372E995C-5E61-4EA8-A521-1586F2D1FF17}" type="sibTrans" cxnId="{627D03A7-CBF8-4F5D-B92F-ED2C60D8059C}">
      <dgm:prSet/>
      <dgm:spPr/>
      <dgm:t>
        <a:bodyPr/>
        <a:lstStyle/>
        <a:p>
          <a:endParaRPr lang="cs-CZ"/>
        </a:p>
      </dgm:t>
    </dgm:pt>
    <dgm:pt modelId="{3C559660-3868-4711-B4FB-CCFB4C0D0D79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Vznik EDC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9F511A67-5040-41DA-A896-C3AD31212823}" type="parTrans" cxnId="{AD0BF5F9-0C32-4E6D-AAD6-BD4C80824E12}">
      <dgm:prSet/>
      <dgm:spPr/>
      <dgm:t>
        <a:bodyPr/>
        <a:lstStyle/>
        <a:p>
          <a:endParaRPr lang="cs-CZ"/>
        </a:p>
      </dgm:t>
    </dgm:pt>
    <dgm:pt modelId="{1A2FD61E-9975-4E88-8952-F0259B177173}" type="sibTrans" cxnId="{AD0BF5F9-0C32-4E6D-AAD6-BD4C80824E12}">
      <dgm:prSet/>
      <dgm:spPr/>
      <dgm:t>
        <a:bodyPr/>
        <a:lstStyle/>
        <a:p>
          <a:endParaRPr lang="cs-CZ"/>
        </a:p>
      </dgm:t>
    </dgm:pt>
    <dgm:pt modelId="{669DB4A5-E06A-4969-A77C-DB6DBEA7657E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Dotace na pilotní projekty ES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21381D64-FE0F-4C6E-A45B-6D66F3A3380F}" type="parTrans" cxnId="{BF7D1CBE-177E-4ABE-BAEE-F370469169CA}">
      <dgm:prSet/>
      <dgm:spPr/>
      <dgm:t>
        <a:bodyPr/>
        <a:lstStyle/>
        <a:p>
          <a:endParaRPr lang="cs-CZ"/>
        </a:p>
      </dgm:t>
    </dgm:pt>
    <dgm:pt modelId="{07B0AC79-3826-4726-BCF2-EB0107E2AC54}" type="sibTrans" cxnId="{BF7D1CBE-177E-4ABE-BAEE-F370469169CA}">
      <dgm:prSet/>
      <dgm:spPr/>
      <dgm:t>
        <a:bodyPr/>
        <a:lstStyle/>
        <a:p>
          <a:endParaRPr lang="cs-CZ"/>
        </a:p>
      </dgm:t>
    </dgm:pt>
    <dgm:pt modelId="{2B130EEC-DADA-4168-97BE-6300C308D650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Oficiální vznik prvních komunit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7170508D-0778-4BB0-810D-B0B5F5E1E36F}" type="parTrans" cxnId="{3BDE0C46-4116-42EF-9518-7517FE845409}">
      <dgm:prSet/>
      <dgm:spPr/>
      <dgm:t>
        <a:bodyPr/>
        <a:lstStyle/>
        <a:p>
          <a:endParaRPr lang="cs-CZ"/>
        </a:p>
      </dgm:t>
    </dgm:pt>
    <dgm:pt modelId="{4F56834F-2853-4CBA-A9F5-1401630B11A8}" type="sibTrans" cxnId="{3BDE0C46-4116-42EF-9518-7517FE845409}">
      <dgm:prSet/>
      <dgm:spPr/>
      <dgm:t>
        <a:bodyPr/>
        <a:lstStyle/>
        <a:p>
          <a:endParaRPr lang="cs-CZ"/>
        </a:p>
      </dgm:t>
    </dgm:pt>
    <dgm:pt modelId="{DBACB152-F81E-4FCE-9308-0077BAF9597D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100" b="1" i="0" dirty="0">
              <a:solidFill>
                <a:schemeClr val="bg1"/>
              </a:solidFill>
              <a:latin typeface="Montserrat" panose="00000500000000000000" pitchFamily="2" charset="0"/>
            </a:rPr>
            <a:t>Prováděcí legislativa</a:t>
          </a:r>
          <a:endParaRPr lang="cs-CZ" sz="11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35D90CD9-FC14-449C-9C4D-C2FA8822FDB9}" type="parTrans" cxnId="{A314FFC4-9993-4BB5-BCEB-104DD147410C}">
      <dgm:prSet/>
      <dgm:spPr/>
      <dgm:t>
        <a:bodyPr/>
        <a:lstStyle/>
        <a:p>
          <a:endParaRPr lang="cs-CZ"/>
        </a:p>
      </dgm:t>
    </dgm:pt>
    <dgm:pt modelId="{5C5941A6-A666-4277-91A4-ECA6145976C3}" type="sibTrans" cxnId="{A314FFC4-9993-4BB5-BCEB-104DD147410C}">
      <dgm:prSet/>
      <dgm:spPr/>
      <dgm:t>
        <a:bodyPr/>
        <a:lstStyle/>
        <a:p>
          <a:endParaRPr lang="cs-CZ"/>
        </a:p>
      </dgm:t>
    </dgm:pt>
    <dgm:pt modelId="{7ECCB3CA-D5E2-4AFD-AB6C-2B9B6F68B35E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Počátek sdílení elektřiny v ČR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8BA8738A-32C6-4631-BB52-DC8011FE5138}" type="parTrans" cxnId="{81636418-DC6B-4679-85C5-F291506568EF}">
      <dgm:prSet/>
      <dgm:spPr/>
      <dgm:t>
        <a:bodyPr/>
        <a:lstStyle/>
        <a:p>
          <a:endParaRPr lang="cs-CZ"/>
        </a:p>
      </dgm:t>
    </dgm:pt>
    <dgm:pt modelId="{AEE2AB08-1F8E-443E-A2AB-FFAD653635B8}" type="sibTrans" cxnId="{81636418-DC6B-4679-85C5-F291506568EF}">
      <dgm:prSet/>
      <dgm:spPr/>
      <dgm:t>
        <a:bodyPr/>
        <a:lstStyle/>
        <a:p>
          <a:endParaRPr lang="cs-CZ"/>
        </a:p>
      </dgm:t>
    </dgm:pt>
    <dgm:pt modelId="{3D066D0D-B10D-4E54-8FE8-19F488809989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Spuštění dotací z </a:t>
          </a:r>
          <a:r>
            <a:rPr lang="cs-CZ" sz="1100" b="1" i="0" dirty="0">
              <a:solidFill>
                <a:schemeClr val="bg1"/>
              </a:solidFill>
              <a:latin typeface="Montserrat" panose="00000500000000000000" pitchFamily="2" charset="0"/>
            </a:rPr>
            <a:t>KOMUNERG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AB1D413C-C8B1-4138-B87E-4050AE4DED41}" type="parTrans" cxnId="{6ADBA6D9-6583-4441-9224-297F06350FA1}">
      <dgm:prSet/>
      <dgm:spPr/>
      <dgm:t>
        <a:bodyPr/>
        <a:lstStyle/>
        <a:p>
          <a:endParaRPr lang="cs-CZ"/>
        </a:p>
      </dgm:t>
    </dgm:pt>
    <dgm:pt modelId="{D833E68F-41BE-44DF-9E87-02C3022E4718}" type="sibTrans" cxnId="{6ADBA6D9-6583-4441-9224-297F06350FA1}">
      <dgm:prSet/>
      <dgm:spPr/>
      <dgm:t>
        <a:bodyPr/>
        <a:lstStyle/>
        <a:p>
          <a:endParaRPr lang="cs-CZ"/>
        </a:p>
      </dgm:t>
    </dgm:pt>
    <dgm:pt modelId="{04EA0CB8-77E8-4024-BCF4-70A4AA5B03F8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200" b="1" i="0" dirty="0">
              <a:solidFill>
                <a:schemeClr val="bg1"/>
              </a:solidFill>
              <a:latin typeface="Montserrat" panose="00000500000000000000" pitchFamily="2" charset="0"/>
            </a:rPr>
            <a:t>Jednání o lex OZE III</a:t>
          </a:r>
          <a:endParaRPr lang="cs-CZ" sz="12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5D01EE33-319D-46C1-B600-F0FEBA23F2A7}" type="parTrans" cxnId="{DBB6365D-0A41-464A-99C0-28241971BC3C}">
      <dgm:prSet/>
      <dgm:spPr/>
      <dgm:t>
        <a:bodyPr/>
        <a:lstStyle/>
        <a:p>
          <a:endParaRPr lang="cs-CZ"/>
        </a:p>
      </dgm:t>
    </dgm:pt>
    <dgm:pt modelId="{460CC3BA-8C98-47C3-B81C-A6B6DF8A3299}" type="sibTrans" cxnId="{DBB6365D-0A41-464A-99C0-28241971BC3C}">
      <dgm:prSet/>
      <dgm:spPr/>
      <dgm:t>
        <a:bodyPr/>
        <a:lstStyle/>
        <a:p>
          <a:endParaRPr lang="cs-CZ"/>
        </a:p>
      </dgm:t>
    </dgm:pt>
    <dgm:pt modelId="{E2D5A076-C3DF-4F79-8747-D4DC79CDC12C}">
      <dgm:prSet custT="1"/>
      <dgm:spPr>
        <a:solidFill>
          <a:srgbClr val="0044FF">
            <a:alpha val="50000"/>
          </a:srgbClr>
        </a:solidFill>
      </dgm:spPr>
      <dgm:t>
        <a:bodyPr/>
        <a:lstStyle/>
        <a:p>
          <a:r>
            <a:rPr lang="cs-CZ" sz="1100" b="1" i="0" dirty="0">
              <a:solidFill>
                <a:schemeClr val="bg1"/>
              </a:solidFill>
              <a:latin typeface="Montserrat" panose="00000500000000000000" pitchFamily="2" charset="0"/>
            </a:rPr>
            <a:t>Rozvoj KE za účasti měst a obcí</a:t>
          </a:r>
          <a:endParaRPr lang="cs-CZ" sz="1100" b="1" dirty="0">
            <a:solidFill>
              <a:schemeClr val="bg1"/>
            </a:solidFill>
            <a:latin typeface="Montserrat" panose="00000500000000000000" pitchFamily="2" charset="0"/>
          </a:endParaRPr>
        </a:p>
      </dgm:t>
    </dgm:pt>
    <dgm:pt modelId="{86A38B37-EB1A-4A2B-871E-57CB19F531BA}" type="parTrans" cxnId="{27DC9151-E65F-4CD8-A393-CA0A8D8FAAD9}">
      <dgm:prSet/>
      <dgm:spPr/>
      <dgm:t>
        <a:bodyPr/>
        <a:lstStyle/>
        <a:p>
          <a:endParaRPr lang="cs-CZ"/>
        </a:p>
      </dgm:t>
    </dgm:pt>
    <dgm:pt modelId="{9FA0A26D-2968-4FEC-AA7E-41AD3FEDCA32}" type="sibTrans" cxnId="{27DC9151-E65F-4CD8-A393-CA0A8D8FAAD9}">
      <dgm:prSet/>
      <dgm:spPr/>
      <dgm:t>
        <a:bodyPr/>
        <a:lstStyle/>
        <a:p>
          <a:endParaRPr lang="cs-CZ"/>
        </a:p>
      </dgm:t>
    </dgm:pt>
    <dgm:pt modelId="{3F1A7B0A-F219-44A2-AD4D-9C9CB2A64CC0}" type="pres">
      <dgm:prSet presAssocID="{E5C3CB1B-2B8A-435D-86E9-3A3786309E64}" presName="Name0" presStyleCnt="0">
        <dgm:presLayoutVars>
          <dgm:dir/>
          <dgm:resizeHandles val="exact"/>
        </dgm:presLayoutVars>
      </dgm:prSet>
      <dgm:spPr/>
    </dgm:pt>
    <dgm:pt modelId="{0D4AD894-03FC-415B-A120-E59F44F515B2}" type="pres">
      <dgm:prSet presAssocID="{30E0EDCB-AABC-4765-8934-CA457A81042B}" presName="Name5" presStyleLbl="vennNode1" presStyleIdx="0" presStyleCnt="9" custLinFactNeighborX="-34291" custLinFactNeighborY="-43025">
        <dgm:presLayoutVars>
          <dgm:bulletEnabled val="1"/>
        </dgm:presLayoutVars>
      </dgm:prSet>
      <dgm:spPr/>
    </dgm:pt>
    <dgm:pt modelId="{B3D1D74B-A0F7-4333-90DA-499A7AC4955B}" type="pres">
      <dgm:prSet presAssocID="{372E995C-5E61-4EA8-A521-1586F2D1FF17}" presName="space" presStyleCnt="0"/>
      <dgm:spPr/>
    </dgm:pt>
    <dgm:pt modelId="{5ABEB05A-25DE-4E10-B32A-ED9B2F7D0194}" type="pres">
      <dgm:prSet presAssocID="{3C559660-3868-4711-B4FB-CCFB4C0D0D79}" presName="Name5" presStyleLbl="vennNode1" presStyleIdx="1" presStyleCnt="9" custLinFactX="-1198" custLinFactNeighborX="-100000" custLinFactNeighborY="20692">
        <dgm:presLayoutVars>
          <dgm:bulletEnabled val="1"/>
        </dgm:presLayoutVars>
      </dgm:prSet>
      <dgm:spPr/>
    </dgm:pt>
    <dgm:pt modelId="{9D568457-5E6C-4222-994E-BAF89DB6ACAB}" type="pres">
      <dgm:prSet presAssocID="{1A2FD61E-9975-4E88-8952-F0259B177173}" presName="space" presStyleCnt="0"/>
      <dgm:spPr/>
    </dgm:pt>
    <dgm:pt modelId="{5F0396C7-BBB3-4C16-9B68-B4804141AA5E}" type="pres">
      <dgm:prSet presAssocID="{669DB4A5-E06A-4969-A77C-DB6DBEA7657E}" presName="Name5" presStyleLbl="vennNode1" presStyleIdx="2" presStyleCnt="9" custLinFactX="-23020" custLinFactNeighborX="-100000" custLinFactNeighborY="-43025">
        <dgm:presLayoutVars>
          <dgm:bulletEnabled val="1"/>
        </dgm:presLayoutVars>
      </dgm:prSet>
      <dgm:spPr/>
    </dgm:pt>
    <dgm:pt modelId="{B1A7F10A-53A1-412D-8B3D-3CBC45675A22}" type="pres">
      <dgm:prSet presAssocID="{07B0AC79-3826-4726-BCF2-EB0107E2AC54}" presName="space" presStyleCnt="0"/>
      <dgm:spPr/>
    </dgm:pt>
    <dgm:pt modelId="{7876F358-6C3F-4C82-9402-F693F7C51335}" type="pres">
      <dgm:prSet presAssocID="{2B130EEC-DADA-4168-97BE-6300C308D650}" presName="Name5" presStyleLbl="vennNode1" presStyleIdx="3" presStyleCnt="9" custLinFactX="-43594" custLinFactNeighborX="-100000" custLinFactNeighborY="20692">
        <dgm:presLayoutVars>
          <dgm:bulletEnabled val="1"/>
        </dgm:presLayoutVars>
      </dgm:prSet>
      <dgm:spPr/>
    </dgm:pt>
    <dgm:pt modelId="{78D60EB8-6933-4E9C-BF0B-DA7C9162525C}" type="pres">
      <dgm:prSet presAssocID="{4F56834F-2853-4CBA-A9F5-1401630B11A8}" presName="space" presStyleCnt="0"/>
      <dgm:spPr/>
    </dgm:pt>
    <dgm:pt modelId="{C76E3115-AF37-4D7D-898B-45F7AAE9F431}" type="pres">
      <dgm:prSet presAssocID="{DBACB152-F81E-4FCE-9308-0077BAF9597D}" presName="Name5" presStyleLbl="vennNode1" presStyleIdx="4" presStyleCnt="9" custLinFactX="-62299" custLinFactNeighborX="-100000" custLinFactNeighborY="-43025">
        <dgm:presLayoutVars>
          <dgm:bulletEnabled val="1"/>
        </dgm:presLayoutVars>
      </dgm:prSet>
      <dgm:spPr/>
    </dgm:pt>
    <dgm:pt modelId="{401E6250-2D3D-41EE-9312-383599DC32B8}" type="pres">
      <dgm:prSet presAssocID="{5C5941A6-A666-4277-91A4-ECA6145976C3}" presName="space" presStyleCnt="0"/>
      <dgm:spPr/>
    </dgm:pt>
    <dgm:pt modelId="{E0A11966-0987-4662-AC78-A1314D780235}" type="pres">
      <dgm:prSet presAssocID="{7ECCB3CA-D5E2-4AFD-AB6C-2B9B6F68B35E}" presName="Name5" presStyleLbl="vennNode1" presStyleIdx="5" presStyleCnt="9" custLinFactX="-81003" custLinFactNeighborX="-100000" custLinFactNeighborY="20692">
        <dgm:presLayoutVars>
          <dgm:bulletEnabled val="1"/>
        </dgm:presLayoutVars>
      </dgm:prSet>
      <dgm:spPr/>
    </dgm:pt>
    <dgm:pt modelId="{E45621D1-0583-4A9D-99BE-AA0D73781B86}" type="pres">
      <dgm:prSet presAssocID="{AEE2AB08-1F8E-443E-A2AB-FFAD653635B8}" presName="space" presStyleCnt="0"/>
      <dgm:spPr/>
    </dgm:pt>
    <dgm:pt modelId="{7A576551-052E-4ACD-87AB-27E38EDF59ED}" type="pres">
      <dgm:prSet presAssocID="{3D066D0D-B10D-4E54-8FE8-19F488809989}" presName="Name5" presStyleLbl="vennNode1" presStyleIdx="6" presStyleCnt="9" custScaleX="109910" custScaleY="107417" custLinFactX="-99084" custLinFactNeighborX="-100000" custLinFactNeighborY="-43025">
        <dgm:presLayoutVars>
          <dgm:bulletEnabled val="1"/>
        </dgm:presLayoutVars>
      </dgm:prSet>
      <dgm:spPr/>
    </dgm:pt>
    <dgm:pt modelId="{E473EE85-89EC-4030-B89C-793BB71AFC3A}" type="pres">
      <dgm:prSet presAssocID="{D833E68F-41BE-44DF-9E87-02C3022E4718}" presName="space" presStyleCnt="0"/>
      <dgm:spPr/>
    </dgm:pt>
    <dgm:pt modelId="{A6B19667-6B4C-4920-AD47-32BD965D1A42}" type="pres">
      <dgm:prSet presAssocID="{04EA0CB8-77E8-4024-BCF4-70A4AA5B03F8}" presName="Name5" presStyleLbl="vennNode1" presStyleIdx="7" presStyleCnt="9" custLinFactX="-100000" custLinFactNeighborX="-198291" custLinFactNeighborY="20692">
        <dgm:presLayoutVars>
          <dgm:bulletEnabled val="1"/>
        </dgm:presLayoutVars>
      </dgm:prSet>
      <dgm:spPr/>
    </dgm:pt>
    <dgm:pt modelId="{4F36866A-E02A-4311-9E98-5608C93E90F6}" type="pres">
      <dgm:prSet presAssocID="{460CC3BA-8C98-47C3-B81C-A6B6DF8A3299}" presName="space" presStyleCnt="0"/>
      <dgm:spPr/>
    </dgm:pt>
    <dgm:pt modelId="{14E5C0A5-7507-4A42-A30C-DF2E72486994}" type="pres">
      <dgm:prSet presAssocID="{E2D5A076-C3DF-4F79-8747-D4DC79CDC12C}" presName="Name5" presStyleLbl="vennNode1" presStyleIdx="8" presStyleCnt="9" custLinFactX="-123350" custLinFactNeighborX="-200000" custLinFactNeighborY="-43025">
        <dgm:presLayoutVars>
          <dgm:bulletEnabled val="1"/>
        </dgm:presLayoutVars>
      </dgm:prSet>
      <dgm:spPr/>
    </dgm:pt>
  </dgm:ptLst>
  <dgm:cxnLst>
    <dgm:cxn modelId="{D376BA06-F151-4BF3-9EE0-D3A547652BA8}" type="presOf" srcId="{669DB4A5-E06A-4969-A77C-DB6DBEA7657E}" destId="{5F0396C7-BBB3-4C16-9B68-B4804141AA5E}" srcOrd="0" destOrd="0" presId="urn:microsoft.com/office/officeart/2005/8/layout/venn3"/>
    <dgm:cxn modelId="{1B790008-994C-466E-9D18-2941469E1156}" type="presOf" srcId="{04EA0CB8-77E8-4024-BCF4-70A4AA5B03F8}" destId="{A6B19667-6B4C-4920-AD47-32BD965D1A42}" srcOrd="0" destOrd="0" presId="urn:microsoft.com/office/officeart/2005/8/layout/venn3"/>
    <dgm:cxn modelId="{81636418-DC6B-4679-85C5-F291506568EF}" srcId="{E5C3CB1B-2B8A-435D-86E9-3A3786309E64}" destId="{7ECCB3CA-D5E2-4AFD-AB6C-2B9B6F68B35E}" srcOrd="5" destOrd="0" parTransId="{8BA8738A-32C6-4631-BB52-DC8011FE5138}" sibTransId="{AEE2AB08-1F8E-443E-A2AB-FFAD653635B8}"/>
    <dgm:cxn modelId="{87946420-A5B3-4B1B-9D4C-FF46E72BFEFE}" type="presOf" srcId="{3D066D0D-B10D-4E54-8FE8-19F488809989}" destId="{7A576551-052E-4ACD-87AB-27E38EDF59ED}" srcOrd="0" destOrd="0" presId="urn:microsoft.com/office/officeart/2005/8/layout/venn3"/>
    <dgm:cxn modelId="{ACB8483E-6FFE-472D-87B0-4D4E1A99A584}" type="presOf" srcId="{30E0EDCB-AABC-4765-8934-CA457A81042B}" destId="{0D4AD894-03FC-415B-A120-E59F44F515B2}" srcOrd="0" destOrd="0" presId="urn:microsoft.com/office/officeart/2005/8/layout/venn3"/>
    <dgm:cxn modelId="{990D723E-0AA7-4FD7-9959-641EF93E984D}" type="presOf" srcId="{2B130EEC-DADA-4168-97BE-6300C308D650}" destId="{7876F358-6C3F-4C82-9402-F693F7C51335}" srcOrd="0" destOrd="0" presId="urn:microsoft.com/office/officeart/2005/8/layout/venn3"/>
    <dgm:cxn modelId="{DBB6365D-0A41-464A-99C0-28241971BC3C}" srcId="{E5C3CB1B-2B8A-435D-86E9-3A3786309E64}" destId="{04EA0CB8-77E8-4024-BCF4-70A4AA5B03F8}" srcOrd="7" destOrd="0" parTransId="{5D01EE33-319D-46C1-B600-F0FEBA23F2A7}" sibTransId="{460CC3BA-8C98-47C3-B81C-A6B6DF8A3299}"/>
    <dgm:cxn modelId="{3BDE0C46-4116-42EF-9518-7517FE845409}" srcId="{E5C3CB1B-2B8A-435D-86E9-3A3786309E64}" destId="{2B130EEC-DADA-4168-97BE-6300C308D650}" srcOrd="3" destOrd="0" parTransId="{7170508D-0778-4BB0-810D-B0B5F5E1E36F}" sibTransId="{4F56834F-2853-4CBA-A9F5-1401630B11A8}"/>
    <dgm:cxn modelId="{27DC9151-E65F-4CD8-A393-CA0A8D8FAAD9}" srcId="{E5C3CB1B-2B8A-435D-86E9-3A3786309E64}" destId="{E2D5A076-C3DF-4F79-8747-D4DC79CDC12C}" srcOrd="8" destOrd="0" parTransId="{86A38B37-EB1A-4A2B-871E-57CB19F531BA}" sibTransId="{9FA0A26D-2968-4FEC-AA7E-41AD3FEDCA32}"/>
    <dgm:cxn modelId="{0B86F89D-5850-4A75-B6DE-E97B4E51BB6A}" type="presOf" srcId="{DBACB152-F81E-4FCE-9308-0077BAF9597D}" destId="{C76E3115-AF37-4D7D-898B-45F7AAE9F431}" srcOrd="0" destOrd="0" presId="urn:microsoft.com/office/officeart/2005/8/layout/venn3"/>
    <dgm:cxn modelId="{406BA3A1-F2CA-4E31-9AA9-6A492A0B7DF5}" type="presOf" srcId="{7ECCB3CA-D5E2-4AFD-AB6C-2B9B6F68B35E}" destId="{E0A11966-0987-4662-AC78-A1314D780235}" srcOrd="0" destOrd="0" presId="urn:microsoft.com/office/officeart/2005/8/layout/venn3"/>
    <dgm:cxn modelId="{D96FFDA5-F0EF-45A5-8BAC-45175B55CFC2}" type="presOf" srcId="{E5C3CB1B-2B8A-435D-86E9-3A3786309E64}" destId="{3F1A7B0A-F219-44A2-AD4D-9C9CB2A64CC0}" srcOrd="0" destOrd="0" presId="urn:microsoft.com/office/officeart/2005/8/layout/venn3"/>
    <dgm:cxn modelId="{627D03A7-CBF8-4F5D-B92F-ED2C60D8059C}" srcId="{E5C3CB1B-2B8A-435D-86E9-3A3786309E64}" destId="{30E0EDCB-AABC-4765-8934-CA457A81042B}" srcOrd="0" destOrd="0" parTransId="{B56EFA46-519B-49DE-BCD3-62DB1DE04AA0}" sibTransId="{372E995C-5E61-4EA8-A521-1586F2D1FF17}"/>
    <dgm:cxn modelId="{BF7D1CBE-177E-4ABE-BAEE-F370469169CA}" srcId="{E5C3CB1B-2B8A-435D-86E9-3A3786309E64}" destId="{669DB4A5-E06A-4969-A77C-DB6DBEA7657E}" srcOrd="2" destOrd="0" parTransId="{21381D64-FE0F-4C6E-A45B-6D66F3A3380F}" sibTransId="{07B0AC79-3826-4726-BCF2-EB0107E2AC54}"/>
    <dgm:cxn modelId="{A314FFC4-9993-4BB5-BCEB-104DD147410C}" srcId="{E5C3CB1B-2B8A-435D-86E9-3A3786309E64}" destId="{DBACB152-F81E-4FCE-9308-0077BAF9597D}" srcOrd="4" destOrd="0" parTransId="{35D90CD9-FC14-449C-9C4D-C2FA8822FDB9}" sibTransId="{5C5941A6-A666-4277-91A4-ECA6145976C3}"/>
    <dgm:cxn modelId="{6ADBA6D9-6583-4441-9224-297F06350FA1}" srcId="{E5C3CB1B-2B8A-435D-86E9-3A3786309E64}" destId="{3D066D0D-B10D-4E54-8FE8-19F488809989}" srcOrd="6" destOrd="0" parTransId="{AB1D413C-C8B1-4138-B87E-4050AE4DED41}" sibTransId="{D833E68F-41BE-44DF-9E87-02C3022E4718}"/>
    <dgm:cxn modelId="{3D4A8DE1-2EBE-411F-BD95-F764351EC2AE}" type="presOf" srcId="{E2D5A076-C3DF-4F79-8747-D4DC79CDC12C}" destId="{14E5C0A5-7507-4A42-A30C-DF2E72486994}" srcOrd="0" destOrd="0" presId="urn:microsoft.com/office/officeart/2005/8/layout/venn3"/>
    <dgm:cxn modelId="{EC4C46E5-85F5-4FAE-B06B-D648CF6418ED}" type="presOf" srcId="{3C559660-3868-4711-B4FB-CCFB4C0D0D79}" destId="{5ABEB05A-25DE-4E10-B32A-ED9B2F7D0194}" srcOrd="0" destOrd="0" presId="urn:microsoft.com/office/officeart/2005/8/layout/venn3"/>
    <dgm:cxn modelId="{AD0BF5F9-0C32-4E6D-AAD6-BD4C80824E12}" srcId="{E5C3CB1B-2B8A-435D-86E9-3A3786309E64}" destId="{3C559660-3868-4711-B4FB-CCFB4C0D0D79}" srcOrd="1" destOrd="0" parTransId="{9F511A67-5040-41DA-A896-C3AD31212823}" sibTransId="{1A2FD61E-9975-4E88-8952-F0259B177173}"/>
    <dgm:cxn modelId="{F1C9B18E-2631-4B51-9D59-FDB5813688FB}" type="presParOf" srcId="{3F1A7B0A-F219-44A2-AD4D-9C9CB2A64CC0}" destId="{0D4AD894-03FC-415B-A120-E59F44F515B2}" srcOrd="0" destOrd="0" presId="urn:microsoft.com/office/officeart/2005/8/layout/venn3"/>
    <dgm:cxn modelId="{1254E323-025E-4265-A1B4-6E281FA446B4}" type="presParOf" srcId="{3F1A7B0A-F219-44A2-AD4D-9C9CB2A64CC0}" destId="{B3D1D74B-A0F7-4333-90DA-499A7AC4955B}" srcOrd="1" destOrd="0" presId="urn:microsoft.com/office/officeart/2005/8/layout/venn3"/>
    <dgm:cxn modelId="{845B0F5F-424B-4A21-B5E4-997E76145039}" type="presParOf" srcId="{3F1A7B0A-F219-44A2-AD4D-9C9CB2A64CC0}" destId="{5ABEB05A-25DE-4E10-B32A-ED9B2F7D0194}" srcOrd="2" destOrd="0" presId="urn:microsoft.com/office/officeart/2005/8/layout/venn3"/>
    <dgm:cxn modelId="{BADD6CA0-756E-4080-9B68-9879E468ED8E}" type="presParOf" srcId="{3F1A7B0A-F219-44A2-AD4D-9C9CB2A64CC0}" destId="{9D568457-5E6C-4222-994E-BAF89DB6ACAB}" srcOrd="3" destOrd="0" presId="urn:microsoft.com/office/officeart/2005/8/layout/venn3"/>
    <dgm:cxn modelId="{89863053-AA20-4612-9D9F-D7355A1CA082}" type="presParOf" srcId="{3F1A7B0A-F219-44A2-AD4D-9C9CB2A64CC0}" destId="{5F0396C7-BBB3-4C16-9B68-B4804141AA5E}" srcOrd="4" destOrd="0" presId="urn:microsoft.com/office/officeart/2005/8/layout/venn3"/>
    <dgm:cxn modelId="{E1A29B3E-4F12-409B-9FF7-278E191BE0FE}" type="presParOf" srcId="{3F1A7B0A-F219-44A2-AD4D-9C9CB2A64CC0}" destId="{B1A7F10A-53A1-412D-8B3D-3CBC45675A22}" srcOrd="5" destOrd="0" presId="urn:microsoft.com/office/officeart/2005/8/layout/venn3"/>
    <dgm:cxn modelId="{EF378FB6-09D0-448E-9BC6-ECD2295F4919}" type="presParOf" srcId="{3F1A7B0A-F219-44A2-AD4D-9C9CB2A64CC0}" destId="{7876F358-6C3F-4C82-9402-F693F7C51335}" srcOrd="6" destOrd="0" presId="urn:microsoft.com/office/officeart/2005/8/layout/venn3"/>
    <dgm:cxn modelId="{7DA5C8AD-C07F-4AE5-9A3F-745B978D26C7}" type="presParOf" srcId="{3F1A7B0A-F219-44A2-AD4D-9C9CB2A64CC0}" destId="{78D60EB8-6933-4E9C-BF0B-DA7C9162525C}" srcOrd="7" destOrd="0" presId="urn:microsoft.com/office/officeart/2005/8/layout/venn3"/>
    <dgm:cxn modelId="{A0661B87-A58F-4492-B032-9DD272578DF6}" type="presParOf" srcId="{3F1A7B0A-F219-44A2-AD4D-9C9CB2A64CC0}" destId="{C76E3115-AF37-4D7D-898B-45F7AAE9F431}" srcOrd="8" destOrd="0" presId="urn:microsoft.com/office/officeart/2005/8/layout/venn3"/>
    <dgm:cxn modelId="{8B4BD928-D0B0-48FB-B305-D5149B77595F}" type="presParOf" srcId="{3F1A7B0A-F219-44A2-AD4D-9C9CB2A64CC0}" destId="{401E6250-2D3D-41EE-9312-383599DC32B8}" srcOrd="9" destOrd="0" presId="urn:microsoft.com/office/officeart/2005/8/layout/venn3"/>
    <dgm:cxn modelId="{7380668A-1027-4BE9-81DA-CFBB90D3EF1D}" type="presParOf" srcId="{3F1A7B0A-F219-44A2-AD4D-9C9CB2A64CC0}" destId="{E0A11966-0987-4662-AC78-A1314D780235}" srcOrd="10" destOrd="0" presId="urn:microsoft.com/office/officeart/2005/8/layout/venn3"/>
    <dgm:cxn modelId="{428477C5-D77D-44B1-BBEC-EF50B6C72BE0}" type="presParOf" srcId="{3F1A7B0A-F219-44A2-AD4D-9C9CB2A64CC0}" destId="{E45621D1-0583-4A9D-99BE-AA0D73781B86}" srcOrd="11" destOrd="0" presId="urn:microsoft.com/office/officeart/2005/8/layout/venn3"/>
    <dgm:cxn modelId="{7DF6A298-2D3E-4FC6-98E5-7304AF9C6919}" type="presParOf" srcId="{3F1A7B0A-F219-44A2-AD4D-9C9CB2A64CC0}" destId="{7A576551-052E-4ACD-87AB-27E38EDF59ED}" srcOrd="12" destOrd="0" presId="urn:microsoft.com/office/officeart/2005/8/layout/venn3"/>
    <dgm:cxn modelId="{9F769E6B-B15A-47CA-BF4E-EC50030405C4}" type="presParOf" srcId="{3F1A7B0A-F219-44A2-AD4D-9C9CB2A64CC0}" destId="{E473EE85-89EC-4030-B89C-793BB71AFC3A}" srcOrd="13" destOrd="0" presId="urn:microsoft.com/office/officeart/2005/8/layout/venn3"/>
    <dgm:cxn modelId="{5153A97B-30DF-497F-9953-039E36B9BE66}" type="presParOf" srcId="{3F1A7B0A-F219-44A2-AD4D-9C9CB2A64CC0}" destId="{A6B19667-6B4C-4920-AD47-32BD965D1A42}" srcOrd="14" destOrd="0" presId="urn:microsoft.com/office/officeart/2005/8/layout/venn3"/>
    <dgm:cxn modelId="{C2117C42-F684-40BA-A40F-37AB6053DF2F}" type="presParOf" srcId="{3F1A7B0A-F219-44A2-AD4D-9C9CB2A64CC0}" destId="{4F36866A-E02A-4311-9E98-5608C93E90F6}" srcOrd="15" destOrd="0" presId="urn:microsoft.com/office/officeart/2005/8/layout/venn3"/>
    <dgm:cxn modelId="{7EE11B5D-01E0-44F5-8514-99763A3442CA}" type="presParOf" srcId="{3F1A7B0A-F219-44A2-AD4D-9C9CB2A64CC0}" destId="{14E5C0A5-7507-4A42-A30C-DF2E72486994}" srcOrd="1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342E9-4859-4086-80BF-CE32C0668900}">
      <dsp:nvSpPr>
        <dsp:cNvPr id="0" name=""/>
        <dsp:cNvSpPr/>
      </dsp:nvSpPr>
      <dsp:spPr>
        <a:xfrm rot="10800000">
          <a:off x="1551774" y="282"/>
          <a:ext cx="5472684" cy="693267"/>
        </a:xfrm>
        <a:prstGeom prst="homePlate">
          <a:avLst/>
        </a:prstGeom>
        <a:solidFill>
          <a:srgbClr val="0044FF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71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Hlavní milníky KE 2023-2024</a:t>
          </a:r>
          <a:endParaRPr lang="cs-CZ" sz="20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 rot="10800000">
        <a:off x="1725091" y="282"/>
        <a:ext cx="5299367" cy="693267"/>
      </dsp:txXfrm>
    </dsp:sp>
    <dsp:sp modelId="{D6A5DB1B-30DD-40F8-9151-9E916E7E7C16}">
      <dsp:nvSpPr>
        <dsp:cNvPr id="0" name=""/>
        <dsp:cNvSpPr/>
      </dsp:nvSpPr>
      <dsp:spPr>
        <a:xfrm>
          <a:off x="429284" y="48776"/>
          <a:ext cx="693267" cy="6932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BD0B4-6AF5-4821-8427-BC51E52AE483}">
      <dsp:nvSpPr>
        <dsp:cNvPr id="0" name=""/>
        <dsp:cNvSpPr/>
      </dsp:nvSpPr>
      <dsp:spPr>
        <a:xfrm rot="10800000">
          <a:off x="1551774" y="900495"/>
          <a:ext cx="5472684" cy="693267"/>
        </a:xfrm>
        <a:prstGeom prst="homePlate">
          <a:avLst/>
        </a:prstGeom>
        <a:solidFill>
          <a:srgbClr val="0044FF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71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bg1"/>
              </a:solidFill>
              <a:latin typeface="Montserrat" panose="00000500000000000000" pitchFamily="2" charset="0"/>
            </a:rPr>
            <a:t>Kde hledat další pomoc?</a:t>
          </a:r>
        </a:p>
      </dsp:txBody>
      <dsp:txXfrm rot="10800000">
        <a:off x="1725091" y="900495"/>
        <a:ext cx="5299367" cy="693267"/>
      </dsp:txXfrm>
    </dsp:sp>
    <dsp:sp modelId="{37864CEE-9064-4CC0-8B13-45B21AC5FA4C}">
      <dsp:nvSpPr>
        <dsp:cNvPr id="0" name=""/>
        <dsp:cNvSpPr/>
      </dsp:nvSpPr>
      <dsp:spPr>
        <a:xfrm>
          <a:off x="436217" y="955693"/>
          <a:ext cx="693267" cy="6932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DAED1-11BC-4DE8-A06A-2B4242F9C6C6}">
      <dsp:nvSpPr>
        <dsp:cNvPr id="0" name=""/>
        <dsp:cNvSpPr/>
      </dsp:nvSpPr>
      <dsp:spPr>
        <a:xfrm rot="10800000">
          <a:off x="1530869" y="1814560"/>
          <a:ext cx="5472684" cy="693267"/>
        </a:xfrm>
        <a:prstGeom prst="homePlate">
          <a:avLst/>
        </a:prstGeom>
        <a:solidFill>
          <a:srgbClr val="0044FF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71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Online nástroj pro města a obce</a:t>
          </a:r>
          <a:endParaRPr lang="cs-CZ" sz="20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 rot="10800000">
        <a:off x="1704186" y="1814560"/>
        <a:ext cx="5299367" cy="693267"/>
      </dsp:txXfrm>
    </dsp:sp>
    <dsp:sp modelId="{98BBFCE8-7967-48F2-BD75-A27D8D894976}">
      <dsp:nvSpPr>
        <dsp:cNvPr id="0" name=""/>
        <dsp:cNvSpPr/>
      </dsp:nvSpPr>
      <dsp:spPr>
        <a:xfrm>
          <a:off x="456994" y="1821492"/>
          <a:ext cx="693267" cy="6932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8895E-8D4D-4844-9B36-249D941D6689}">
      <dsp:nvSpPr>
        <dsp:cNvPr id="0" name=""/>
        <dsp:cNvSpPr/>
      </dsp:nvSpPr>
      <dsp:spPr>
        <a:xfrm rot="10800000">
          <a:off x="1551774" y="2700921"/>
          <a:ext cx="5472684" cy="693267"/>
        </a:xfrm>
        <a:prstGeom prst="homePlate">
          <a:avLst/>
        </a:prstGeom>
        <a:solidFill>
          <a:srgbClr val="0044FF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712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Seznam užitečných odkazů</a:t>
          </a:r>
          <a:endParaRPr lang="cs-CZ" sz="20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 rot="10800000">
        <a:off x="1725091" y="2700921"/>
        <a:ext cx="5299367" cy="693267"/>
      </dsp:txXfrm>
    </dsp:sp>
    <dsp:sp modelId="{A237619D-3C31-48B7-9AE9-DEC6221FFA33}">
      <dsp:nvSpPr>
        <dsp:cNvPr id="0" name=""/>
        <dsp:cNvSpPr/>
      </dsp:nvSpPr>
      <dsp:spPr>
        <a:xfrm>
          <a:off x="470853" y="2701204"/>
          <a:ext cx="693267" cy="6932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AD894-03FC-415B-A120-E59F44F515B2}">
      <dsp:nvSpPr>
        <dsp:cNvPr id="0" name=""/>
        <dsp:cNvSpPr/>
      </dsp:nvSpPr>
      <dsp:spPr>
        <a:xfrm>
          <a:off x="0" y="841265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Schválení lex OZE II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195678" y="1036943"/>
        <a:ext cx="944819" cy="944819"/>
      </dsp:txXfrm>
    </dsp:sp>
    <dsp:sp modelId="{5ABEB05A-25DE-4E10-B32A-ED9B2F7D0194}">
      <dsp:nvSpPr>
        <dsp:cNvPr id="0" name=""/>
        <dsp:cNvSpPr/>
      </dsp:nvSpPr>
      <dsp:spPr>
        <a:xfrm>
          <a:off x="787522" y="1692636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Vznik EDC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983200" y="1888314"/>
        <a:ext cx="944819" cy="944819"/>
      </dsp:txXfrm>
    </dsp:sp>
    <dsp:sp modelId="{5F0396C7-BBB3-4C16-9B68-B4804141AA5E}">
      <dsp:nvSpPr>
        <dsp:cNvPr id="0" name=""/>
        <dsp:cNvSpPr/>
      </dsp:nvSpPr>
      <dsp:spPr>
        <a:xfrm>
          <a:off x="1564883" y="841265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Dotace na pilotní projekty ES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1760561" y="1036943"/>
        <a:ext cx="944819" cy="944819"/>
      </dsp:txXfrm>
    </dsp:sp>
    <dsp:sp modelId="{7876F358-6C3F-4C82-9402-F693F7C51335}">
      <dsp:nvSpPr>
        <dsp:cNvPr id="0" name=""/>
        <dsp:cNvSpPr/>
      </dsp:nvSpPr>
      <dsp:spPr>
        <a:xfrm>
          <a:off x="2358918" y="1692636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Oficiální vznik prvních komunit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2554596" y="1888314"/>
        <a:ext cx="944819" cy="944819"/>
      </dsp:txXfrm>
    </dsp:sp>
    <dsp:sp modelId="{C76E3115-AF37-4D7D-898B-45F7AAE9F431}">
      <dsp:nvSpPr>
        <dsp:cNvPr id="0" name=""/>
        <dsp:cNvSpPr/>
      </dsp:nvSpPr>
      <dsp:spPr>
        <a:xfrm>
          <a:off x="3177927" y="841265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3970" rIns="7353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Prováděcí legislativa</a:t>
          </a:r>
          <a:endParaRPr lang="cs-CZ" sz="11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3373605" y="1036943"/>
        <a:ext cx="944819" cy="944819"/>
      </dsp:txXfrm>
    </dsp:sp>
    <dsp:sp modelId="{E0A11966-0987-4662-AC78-A1314D780235}">
      <dsp:nvSpPr>
        <dsp:cNvPr id="0" name=""/>
        <dsp:cNvSpPr/>
      </dsp:nvSpPr>
      <dsp:spPr>
        <a:xfrm>
          <a:off x="3996950" y="1692636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Počátek sdílení elektřiny v ČR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4192628" y="1888314"/>
        <a:ext cx="944819" cy="944819"/>
      </dsp:txXfrm>
    </dsp:sp>
    <dsp:sp modelId="{7A576551-052E-4ACD-87AB-27E38EDF59ED}">
      <dsp:nvSpPr>
        <dsp:cNvPr id="0" name=""/>
        <dsp:cNvSpPr/>
      </dsp:nvSpPr>
      <dsp:spPr>
        <a:xfrm>
          <a:off x="4824296" y="791713"/>
          <a:ext cx="1468590" cy="1435279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Spuštění dotací z </a:t>
          </a:r>
          <a:r>
            <a:rPr lang="cs-CZ" sz="11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KOMUNERG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5039366" y="1001905"/>
        <a:ext cx="1038450" cy="1014895"/>
      </dsp:txXfrm>
    </dsp:sp>
    <dsp:sp modelId="{A6B19667-6B4C-4920-AD47-32BD965D1A42}">
      <dsp:nvSpPr>
        <dsp:cNvPr id="0" name=""/>
        <dsp:cNvSpPr/>
      </dsp:nvSpPr>
      <dsp:spPr>
        <a:xfrm>
          <a:off x="5750744" y="1692636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5240" rIns="7353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Jednání o lex OZE III</a:t>
          </a:r>
          <a:endParaRPr lang="cs-CZ" sz="12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5946422" y="1888314"/>
        <a:ext cx="944819" cy="944819"/>
      </dsp:txXfrm>
    </dsp:sp>
    <dsp:sp modelId="{14E5C0A5-7507-4A42-A30C-DF2E72486994}">
      <dsp:nvSpPr>
        <dsp:cNvPr id="0" name=""/>
        <dsp:cNvSpPr/>
      </dsp:nvSpPr>
      <dsp:spPr>
        <a:xfrm>
          <a:off x="6503121" y="841265"/>
          <a:ext cx="1336175" cy="1336175"/>
        </a:xfrm>
        <a:prstGeom prst="ellipse">
          <a:avLst/>
        </a:prstGeom>
        <a:solidFill>
          <a:srgbClr val="0044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3534" tIns="13970" rIns="7353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b="1" i="0" kern="1200" dirty="0">
              <a:solidFill>
                <a:schemeClr val="bg1"/>
              </a:solidFill>
              <a:latin typeface="Montserrat" panose="00000500000000000000" pitchFamily="2" charset="0"/>
            </a:rPr>
            <a:t>Rozvoj KE za účasti měst a obcí</a:t>
          </a:r>
          <a:endParaRPr lang="cs-CZ" sz="1100" b="1" kern="1200" dirty="0">
            <a:solidFill>
              <a:schemeClr val="bg1"/>
            </a:solidFill>
            <a:latin typeface="Montserrat" panose="00000500000000000000" pitchFamily="2" charset="0"/>
          </a:endParaRPr>
        </a:p>
      </dsp:txBody>
      <dsp:txXfrm>
        <a:off x="6698799" y="1036943"/>
        <a:ext cx="944819" cy="944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3923fba3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223923fba3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4044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5762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4d2ad0ab16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24d2ad0ab16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3923fba3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223923fba3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4d2ad0ab16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g24d2ad0ab16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955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3923fba3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223923fba3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s-CZ" b="0" i="0" dirty="0" err="1">
                <a:solidFill>
                  <a:srgbClr val="272626"/>
                </a:solidFill>
                <a:effectLst/>
                <a:latin typeface="Sora"/>
              </a:rPr>
              <a:t>Enko</a:t>
            </a:r>
            <a:r>
              <a:rPr lang="cs-CZ" b="0" i="0" dirty="0">
                <a:solidFill>
                  <a:srgbClr val="272626"/>
                </a:solidFill>
                <a:effectLst/>
                <a:latin typeface="Sora"/>
              </a:rPr>
              <a:t> MAS - Dotace je určena na podporu koordinační a osvětové služby v oblasti zvyšování energetické účinnosti a propagaci individuálního a národního přínosu energeticky úsporných projektů pro občany, zástupce veřejné správy a podnikatele.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cs-CZ" b="0" i="0" dirty="0">
              <a:solidFill>
                <a:srgbClr val="272626"/>
              </a:solidFill>
              <a:effectLst/>
              <a:latin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s-CZ" b="0" i="0" dirty="0" err="1">
                <a:solidFill>
                  <a:srgbClr val="272626"/>
                </a:solidFill>
                <a:effectLst/>
                <a:latin typeface="Sora"/>
              </a:rPr>
              <a:t>Enerkomy</a:t>
            </a:r>
            <a:r>
              <a:rPr lang="cs-CZ" b="0" i="0" dirty="0">
                <a:solidFill>
                  <a:srgbClr val="272626"/>
                </a:solidFill>
                <a:effectLst/>
                <a:latin typeface="Sora"/>
              </a:rPr>
              <a:t> - </a:t>
            </a:r>
            <a:r>
              <a:rPr lang="cs-CZ" b="0" i="0" dirty="0">
                <a:solidFill>
                  <a:srgbClr val="4A4A4A"/>
                </a:solidFill>
                <a:effectLst/>
                <a:latin typeface="Fabrikat W00 Light"/>
              </a:rPr>
              <a:t>zapojení občanů z venkova do rozvoje komunitní energetiky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368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3923fba3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223923fba3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343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3923fba3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223923fba3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095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9848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2788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bec2030.cz/komunitni-energetika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ruzstvo.hnutiduha.cz/ed-ke" TargetMode="External"/><Relationship Id="rId5" Type="http://schemas.openxmlformats.org/officeDocument/2006/relationships/hyperlink" Target="https://frankbold.org/resime/tema/podporujeme-obnovitelne-zdroje-energie-a-komunitni-energetiku" TargetMode="External"/><Relationship Id="rId4" Type="http://schemas.openxmlformats.org/officeDocument/2006/relationships/hyperlink" Target="https://www.rescoop.e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-pro-mesta.webflow.io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ken.cz/blog/cesta-k-energeticke-sobestacnosti-obci-prakticky-navod-ukaze-jak-na-to" TargetMode="External"/><Relationship Id="rId3" Type="http://schemas.openxmlformats.org/officeDocument/2006/relationships/hyperlink" Target="https://frankbold.org/zpravodaj/kategorie/tiskove-zpravy/studie-frank-bold-o-komunitni-energetice-v-praxi-7-doporuceni-ze-7-zemi-eu" TargetMode="External"/><Relationship Id="rId7" Type="http://schemas.openxmlformats.org/officeDocument/2006/relationships/hyperlink" Target="https://www.rescoop.eu/uploads/rescoop/downloads/Community-Energy-Guide-CZ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hnutiduha.cz/sites/default/files/publikace/2021/01/obecni_obnovitelne_zdroje_energie.pdf" TargetMode="External"/><Relationship Id="rId5" Type="http://schemas.openxmlformats.org/officeDocument/2006/relationships/hyperlink" Target="https://jmk.brandcloud.pro/api/storage/download-file?id=1398303" TargetMode="External"/><Relationship Id="rId4" Type="http://schemas.openxmlformats.org/officeDocument/2006/relationships/hyperlink" Target="https://frankbold.org/zpravodaj/kategorie/aktualne/studie-ukazuje-potencial-komunitni-energetiky-cesku-pomuze-k-energeticke-nezavislosti" TargetMode="Externa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uken.cz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mascr.cz/temata/komunitni-energetika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s://www.fbadvokati.cz/cs/sluzby/8838-komunalni-a-komunitni-energetika-pro-samospravy" TargetMode="External"/><Relationship Id="rId4" Type="http://schemas.openxmlformats.org/officeDocument/2006/relationships/hyperlink" Target="https://semmo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3407682"/>
            <a:ext cx="9144000" cy="1152128"/>
          </a:xfrm>
          <a:prstGeom prst="rect">
            <a:avLst/>
          </a:prstGeom>
          <a:solidFill>
            <a:srgbClr val="050046"/>
          </a:solidFill>
        </p:spPr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altLang="cs-CZ" sz="2400" dirty="0">
              <a:solidFill>
                <a:schemeClr val="bg1"/>
              </a:solidFill>
              <a:latin typeface="Montserrat" pitchFamily="2" charset="-18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11510"/>
            <a:ext cx="9144000" cy="2592288"/>
          </a:xfrm>
          <a:prstGeom prst="rect">
            <a:avLst/>
          </a:prstGeom>
          <a:solidFill>
            <a:srgbClr val="050046"/>
          </a:solidFill>
        </p:spPr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altLang="cs-CZ" sz="1100" dirty="0">
              <a:solidFill>
                <a:schemeClr val="bg1"/>
              </a:solidFill>
              <a:latin typeface="Montserrat SemiBold" pitchFamily="2" charset="-18"/>
            </a:endParaRPr>
          </a:p>
          <a:p>
            <a:r>
              <a:rPr lang="cs-CZ" altLang="cs-CZ" sz="3700" dirty="0">
                <a:solidFill>
                  <a:schemeClr val="bg1"/>
                </a:solidFill>
                <a:latin typeface="Montserrat SemiBold" pitchFamily="2" charset="-18"/>
                <a:cs typeface="Arial" pitchFamily="34" charset="0"/>
              </a:rPr>
              <a:t>Komunitní energetika a sdílení elektřiny</a:t>
            </a:r>
          </a:p>
          <a:p>
            <a:endParaRPr lang="cs-CZ" altLang="cs-CZ" sz="1800" dirty="0">
              <a:solidFill>
                <a:schemeClr val="bg1"/>
              </a:solidFill>
              <a:latin typeface="Montserrat SemiBold" pitchFamily="2" charset="-18"/>
              <a:cs typeface="Arial" pitchFamily="34" charset="0"/>
            </a:endParaRPr>
          </a:p>
          <a:p>
            <a:r>
              <a:rPr lang="pl-PL" altLang="cs-CZ" sz="2400" dirty="0">
                <a:solidFill>
                  <a:schemeClr val="bg1"/>
                </a:solidFill>
                <a:latin typeface="Montserrat" pitchFamily="2" charset="-18"/>
                <a:cs typeface="Arial" pitchFamily="34" charset="0"/>
              </a:rPr>
              <a:t>ZÁVĚREČNÉ SHRNUTÍ, RADY &amp; DOPORUČENÍ</a:t>
            </a:r>
            <a:endParaRPr lang="cs-CZ" altLang="cs-CZ" sz="3700" dirty="0">
              <a:solidFill>
                <a:schemeClr val="bg1"/>
              </a:solidFill>
              <a:latin typeface="Montserrat" pitchFamily="2" charset="-18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194" y="3528393"/>
            <a:ext cx="1789612" cy="555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8B562B-4B57-4B31-BFD5-FA7C4346C070}"/>
              </a:ext>
            </a:extLst>
          </p:cNvPr>
          <p:cNvSpPr txBox="1"/>
          <p:nvPr/>
        </p:nvSpPr>
        <p:spPr>
          <a:xfrm>
            <a:off x="1801065" y="4155926"/>
            <a:ext cx="540564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700" dirty="0">
                <a:solidFill>
                  <a:schemeClr val="bg1"/>
                </a:solidFill>
                <a:latin typeface="Montserrat" pitchFamily="2" charset="-18"/>
              </a:rPr>
              <a:t>Jan Bakule </a:t>
            </a:r>
            <a:r>
              <a:rPr lang="en-GB" sz="1700" dirty="0">
                <a:solidFill>
                  <a:schemeClr val="bg1"/>
                </a:solidFill>
                <a:latin typeface="Montserrat" pitchFamily="2" charset="-18"/>
              </a:rPr>
              <a:t>&amp;</a:t>
            </a:r>
            <a:r>
              <a:rPr lang="cs-CZ" sz="1700" dirty="0">
                <a:solidFill>
                  <a:schemeClr val="bg1"/>
                </a:solidFill>
                <a:latin typeface="Montserrat" pitchFamily="2" charset="-18"/>
              </a:rPr>
              <a:t> Ondřej Pašek, Třebívlice, 16.11.2023</a:t>
            </a:r>
          </a:p>
        </p:txBody>
      </p:sp>
    </p:spTree>
    <p:extLst>
      <p:ext uri="{BB962C8B-B14F-4D97-AF65-F5344CB8AC3E}">
        <p14:creationId xmlns:p14="http://schemas.microsoft.com/office/powerpoint/2010/main" val="2652304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3923fba36_2_0"/>
          <p:cNvSpPr txBox="1">
            <a:spLocks noGrp="1"/>
          </p:cNvSpPr>
          <p:nvPr>
            <p:ph type="body" idx="1"/>
          </p:nvPr>
        </p:nvSpPr>
        <p:spPr>
          <a:xfrm>
            <a:off x="311700" y="13219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7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EA123E-E47A-F808-00DE-6A3436B0F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050046"/>
              </a:buClr>
            </a:pP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  <a:hlinkClick r:id="rId3"/>
              </a:rPr>
              <a:t>Obec 2030</a:t>
            </a:r>
            <a:endParaRPr lang="cs-CZ" sz="2000" b="1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Platforma SMS ČR – podpora udržitelné energetiky na venkově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Zastřešuje i téma komunitní energetiky - osvěta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Sdílí příklady dobré praxe</a:t>
            </a:r>
          </a:p>
          <a:p>
            <a:pPr marL="596900" lvl="1" indent="0">
              <a:buClr>
                <a:srgbClr val="050046"/>
              </a:buClr>
              <a:buNone/>
            </a:pPr>
            <a:endParaRPr lang="cs-CZ" sz="1100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>
              <a:buClr>
                <a:srgbClr val="050046"/>
              </a:buClr>
            </a:pP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  <a:hlinkClick r:id="rId4"/>
              </a:rPr>
              <a:t>RESCOOP EU</a:t>
            </a:r>
            <a:endParaRPr lang="cs-CZ" sz="2000" b="1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0"/>
              </a:rPr>
              <a:t>evropská federace - od roku 2013 prosazuje vizi obnovitelné, komunitní energie v EU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0"/>
              </a:rPr>
              <a:t>téměř 2 000 energetických komunit zastupujících přes 1,25 milionu občanů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0"/>
              </a:rPr>
              <a:t>UKEN členem</a:t>
            </a:r>
          </a:p>
          <a:p>
            <a:pPr marL="596900" lvl="1" indent="0">
              <a:buClr>
                <a:srgbClr val="050046"/>
              </a:buClr>
              <a:buNone/>
            </a:pPr>
            <a:endParaRPr lang="cs-CZ" sz="1100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>
              <a:buClr>
                <a:srgbClr val="050046"/>
              </a:buClr>
            </a:pP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  <a:hlinkClick r:id="rId5"/>
              </a:rPr>
              <a:t>Frank </a:t>
            </a:r>
            <a:r>
              <a:rPr lang="cs-CZ" sz="2000" b="1" dirty="0" err="1">
                <a:solidFill>
                  <a:schemeClr val="tx1"/>
                </a:solidFill>
                <a:latin typeface="Montserrat" panose="00000500000000000000" pitchFamily="2" charset="-18"/>
                <a:hlinkClick r:id="rId5"/>
              </a:rPr>
              <a:t>Bold</a:t>
            </a: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  <a:hlinkClick r:id="rId5"/>
              </a:rPr>
              <a:t> </a:t>
            </a: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+ </a:t>
            </a:r>
            <a:r>
              <a:rPr lang="cs-CZ" sz="2000" b="1" dirty="0">
                <a:solidFill>
                  <a:schemeClr val="tx1"/>
                </a:solidFill>
                <a:latin typeface="Montserrat" panose="00000500000000000000" pitchFamily="2" charset="-18"/>
                <a:hlinkClick r:id="rId6"/>
              </a:rPr>
              <a:t>Hnutí DUHA</a:t>
            </a:r>
            <a:endParaRPr lang="cs-CZ" sz="2000" b="1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 lvl="1">
              <a:buClr>
                <a:srgbClr val="050046"/>
              </a:buClr>
            </a:pPr>
            <a:endParaRPr lang="cs-CZ" sz="1600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9FBF4E9-1669-6B9F-C6EE-CAA40854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DD63F5D-C7FE-5F8D-BE45-C419751B1130}"/>
              </a:ext>
            </a:extLst>
          </p:cNvPr>
          <p:cNvSpPr txBox="1">
            <a:spLocks/>
          </p:cNvSpPr>
          <p:nvPr/>
        </p:nvSpPr>
        <p:spPr>
          <a:xfrm>
            <a:off x="0" y="288504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Další relevantní subjekty </a:t>
            </a:r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A96EC254-8E69-CC7F-6C74-E67E8282E9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626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3923fba36_2_0"/>
          <p:cNvSpPr txBox="1">
            <a:spLocks noGrp="1"/>
          </p:cNvSpPr>
          <p:nvPr>
            <p:ph type="body" idx="1"/>
          </p:nvPr>
        </p:nvSpPr>
        <p:spPr>
          <a:xfrm>
            <a:off x="311700" y="13219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7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EA123E-E47A-F808-00DE-6A3436B0F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050046"/>
              </a:buClr>
            </a:pPr>
            <a:r>
              <a:rPr lang="cs-CZ" sz="1800" dirty="0">
                <a:solidFill>
                  <a:schemeClr val="tx1"/>
                </a:solidFill>
                <a:latin typeface="Montserrat" panose="00000500000000000000" pitchFamily="2" charset="-18"/>
              </a:rPr>
              <a:t>Má pomoci s rozvojem komunální energetiky a </a:t>
            </a:r>
            <a:r>
              <a:rPr lang="cs-CZ" sz="1800" dirty="0">
                <a:solidFill>
                  <a:srgbClr val="0044FF"/>
                </a:solidFill>
                <a:latin typeface="Montserrat" panose="00000500000000000000" pitchFamily="2" charset="-18"/>
              </a:rPr>
              <a:t>realizací fotovoltaické elektrárny</a:t>
            </a:r>
          </a:p>
          <a:p>
            <a:pPr>
              <a:buClr>
                <a:srgbClr val="050046"/>
              </a:buClr>
            </a:pPr>
            <a:r>
              <a:rPr lang="cs-CZ" sz="1800" dirty="0">
                <a:solidFill>
                  <a:schemeClr val="tx1"/>
                </a:solidFill>
                <a:latin typeface="Montserrat" panose="00000500000000000000" pitchFamily="2" charset="-18"/>
              </a:rPr>
              <a:t>Analýza poskytována na míru </a:t>
            </a:r>
            <a:r>
              <a:rPr lang="cs-CZ" sz="1800" dirty="0">
                <a:solidFill>
                  <a:srgbClr val="0044FF"/>
                </a:solidFill>
                <a:latin typeface="Montserrat" panose="00000500000000000000" pitchFamily="2" charset="-18"/>
              </a:rPr>
              <a:t>zdarma</a:t>
            </a:r>
          </a:p>
          <a:p>
            <a:pPr>
              <a:buClr>
                <a:srgbClr val="050046"/>
              </a:buClr>
            </a:pPr>
            <a:r>
              <a:rPr lang="cs-CZ" sz="1800" dirty="0">
                <a:solidFill>
                  <a:srgbClr val="0044FF"/>
                </a:solidFill>
                <a:latin typeface="Montserrat" panose="00000500000000000000" pitchFamily="2" charset="-18"/>
              </a:rPr>
              <a:t>3 hlavní výstupy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krokoměr projektu fotovoltaické elektrárny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základní doporučení (technická, institucionální, ekonomická připravenost obce)</a:t>
            </a:r>
          </a:p>
          <a:p>
            <a:pPr lvl="1">
              <a:buClr>
                <a:srgbClr val="050046"/>
              </a:buClr>
            </a:pPr>
            <a:r>
              <a:rPr lang="cs-CZ" sz="1600" dirty="0">
                <a:solidFill>
                  <a:schemeClr val="tx1"/>
                </a:solidFill>
                <a:latin typeface="Montserrat" panose="00000500000000000000" pitchFamily="2" charset="-18"/>
              </a:rPr>
              <a:t>Seznam užitečných odkazů</a:t>
            </a:r>
          </a:p>
          <a:p>
            <a:pPr>
              <a:buClr>
                <a:srgbClr val="050046"/>
              </a:buClr>
            </a:pPr>
            <a:r>
              <a:rPr lang="cs-CZ" sz="1800" dirty="0">
                <a:solidFill>
                  <a:schemeClr val="tx1"/>
                </a:solidFill>
                <a:latin typeface="Montserrat" panose="00000500000000000000" pitchFamily="2" charset="-18"/>
              </a:rPr>
              <a:t>Možnost bezplatné </a:t>
            </a:r>
            <a:r>
              <a:rPr lang="cs-CZ" sz="1800" dirty="0">
                <a:solidFill>
                  <a:srgbClr val="0044FF"/>
                </a:solidFill>
                <a:latin typeface="Montserrat" panose="00000500000000000000" pitchFamily="2" charset="-18"/>
              </a:rPr>
              <a:t>online konzultace s advokátem</a:t>
            </a:r>
          </a:p>
          <a:p>
            <a:pPr>
              <a:buClr>
                <a:srgbClr val="050046"/>
              </a:buClr>
            </a:pPr>
            <a:r>
              <a:rPr lang="cs-CZ" sz="1800" dirty="0">
                <a:solidFill>
                  <a:srgbClr val="0044FF"/>
                </a:solidFill>
                <a:latin typeface="Montserrat" panose="00000500000000000000" pitchFamily="2" charset="-18"/>
                <a:hlinkClick r:id="rId3"/>
              </a:rPr>
              <a:t>odkaz na úvodní stránku</a:t>
            </a:r>
            <a:endParaRPr lang="cs-CZ" sz="1800" dirty="0">
              <a:solidFill>
                <a:srgbClr val="0044FF"/>
              </a:solidFill>
              <a:latin typeface="Montserrat" panose="00000500000000000000" pitchFamily="2" charset="-18"/>
            </a:endParaRPr>
          </a:p>
          <a:p>
            <a:pPr lvl="1">
              <a:buClr>
                <a:srgbClr val="050046"/>
              </a:buClr>
            </a:pPr>
            <a:endParaRPr lang="cs-CZ" sz="1600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 lvl="1">
              <a:buClr>
                <a:srgbClr val="050046"/>
              </a:buClr>
            </a:pPr>
            <a:endParaRPr lang="cs-CZ" sz="1600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9FBF4E9-1669-6B9F-C6EE-CAA40854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DD63F5D-C7FE-5F8D-BE45-C419751B1130}"/>
              </a:ext>
            </a:extLst>
          </p:cNvPr>
          <p:cNvSpPr txBox="1">
            <a:spLocks/>
          </p:cNvSpPr>
          <p:nvPr/>
        </p:nvSpPr>
        <p:spPr>
          <a:xfrm>
            <a:off x="0" y="288504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Online nástroj pro obce</a:t>
            </a:r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A96EC254-8E69-CC7F-6C74-E67E8282E95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3948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3923fba36_2_0"/>
          <p:cNvSpPr txBox="1">
            <a:spLocks noGrp="1"/>
          </p:cNvSpPr>
          <p:nvPr>
            <p:ph type="body" idx="1"/>
          </p:nvPr>
        </p:nvSpPr>
        <p:spPr>
          <a:xfrm>
            <a:off x="311700" y="13219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7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EA123E-E47A-F808-00DE-6A3436B0F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Studie Frank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Bold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o komunitní energetice v praxi: 7 doporučení ze 7 zemí EU (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  <a:hlinkClick r:id="rId3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Studie potenciálu komunitní energetiky v obcích a bytových domech ČR (</a:t>
            </a:r>
            <a:r>
              <a:rPr lang="cs-CZ" sz="1800" b="0" i="0" u="sng" strike="noStrike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4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Jihomoravský </a:t>
            </a:r>
            <a:r>
              <a:rPr lang="cs-CZ" sz="18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ekolist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 - komunitní energetika (</a:t>
            </a:r>
            <a:r>
              <a:rPr lang="cs-CZ" sz="1800" b="0" i="0" u="sng" strike="noStrike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5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Obecní obnovitelné zdroje energie - přehled českých projektů (</a:t>
            </a:r>
            <a:r>
              <a:rPr lang="cs-CZ" sz="1800" b="0" i="0" u="sng" strike="noStrike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6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Komunitní energetika - praktický průvodce (</a:t>
            </a:r>
            <a:r>
              <a:rPr lang="cs-CZ" sz="1800" b="0" i="0" u="sng" strike="noStrike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7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Jak na solární elektrárny v obci (</a:t>
            </a:r>
            <a:r>
              <a:rPr lang="cs-CZ" sz="1800" b="0" i="0" u="sng" strike="noStrike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8"/>
              </a:rPr>
              <a:t>odkaz</a:t>
            </a:r>
            <a:r>
              <a:rPr lang="cs-CZ" sz="18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)</a:t>
            </a:r>
          </a:p>
          <a:p>
            <a:pPr>
              <a:buClr>
                <a:srgbClr val="050046"/>
              </a:buClr>
            </a:pPr>
            <a:endParaRPr lang="cs-CZ" sz="1800" dirty="0">
              <a:solidFill>
                <a:srgbClr val="0044FF"/>
              </a:solidFill>
              <a:latin typeface="Montserrat" panose="00000500000000000000" pitchFamily="2" charset="-18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9FBF4E9-1669-6B9F-C6EE-CAA40854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DD63F5D-C7FE-5F8D-BE45-C419751B1130}"/>
              </a:ext>
            </a:extLst>
          </p:cNvPr>
          <p:cNvSpPr txBox="1">
            <a:spLocks/>
          </p:cNvSpPr>
          <p:nvPr/>
        </p:nvSpPr>
        <p:spPr>
          <a:xfrm>
            <a:off x="0" y="288504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Seznam užitečných odkazů</a:t>
            </a:r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A96EC254-8E69-CC7F-6C74-E67E8282E95F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856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046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 txBox="1">
            <a:spLocks noGrp="1"/>
          </p:cNvSpPr>
          <p:nvPr>
            <p:ph type="body" idx="1"/>
          </p:nvPr>
        </p:nvSpPr>
        <p:spPr>
          <a:xfrm>
            <a:off x="311700" y="12539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lt1"/>
              </a:buClr>
              <a:buSzPts val="1800"/>
              <a:buNone/>
            </a:pPr>
            <a:r>
              <a:rPr lang="cs-CZ" sz="29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Děkujeme za pozornost</a:t>
            </a:r>
            <a:endParaRPr sz="2900" b="1" dirty="0">
              <a:solidFill>
                <a:srgbClr val="0044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6" name="Google Shape;14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750" y="3039075"/>
            <a:ext cx="4470677" cy="152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 txBox="1">
            <a:spLocks noGrp="1"/>
          </p:cNvSpPr>
          <p:nvPr>
            <p:ph type="subTitle" idx="4294967295"/>
          </p:nvPr>
        </p:nvSpPr>
        <p:spPr>
          <a:xfrm>
            <a:off x="311697" y="1963479"/>
            <a:ext cx="6660000" cy="1004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None/>
            </a:pPr>
            <a:r>
              <a:rPr lang="cs-CZ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Mgr. Jan Bakule</a:t>
            </a:r>
            <a:r>
              <a:rPr lang="cs-CZ" sz="16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jan.bakule@frankbold</a:t>
            </a:r>
            <a:r>
              <a:rPr lang="cs-CZ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.org</a:t>
            </a:r>
            <a:r>
              <a:rPr lang="cs-CZ" sz="16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778 764 647</a:t>
            </a:r>
          </a:p>
          <a:p>
            <a:pPr marL="0" lvl="0" indent="0">
              <a:spcBef>
                <a:spcPts val="320"/>
              </a:spcBef>
              <a:buClr>
                <a:schemeClr val="lt1"/>
              </a:buClr>
              <a:buSzPts val="1750"/>
              <a:buNone/>
            </a:pPr>
            <a:r>
              <a:rPr lang="cs-CZ" sz="16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Mgr. Ondřej Pašek, ondrej.</a:t>
            </a:r>
            <a:r>
              <a:rPr lang="cs-CZ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pasek</a:t>
            </a:r>
            <a:r>
              <a:rPr lang="cs-CZ" sz="16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@uken.cz</a:t>
            </a:r>
            <a:r>
              <a:rPr lang="cs-CZ" sz="1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608 381 602</a:t>
            </a:r>
          </a:p>
          <a:p>
            <a:pPr marL="0" lvl="0" indent="0">
              <a:spcBef>
                <a:spcPts val="320"/>
              </a:spcBef>
              <a:buClr>
                <a:schemeClr val="lt1"/>
              </a:buClr>
              <a:buSzPts val="1750"/>
              <a:buNone/>
            </a:pPr>
            <a:endParaRPr lang="cs-CZ" sz="1600" b="0" i="0" u="none" strike="noStrike" cap="none" dirty="0">
              <a:solidFill>
                <a:srgbClr val="0044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44FF"/>
              </a:buClr>
              <a:buSzPts val="1750"/>
              <a:buFont typeface="Arial"/>
              <a:buNone/>
            </a:pPr>
            <a:r>
              <a:rPr lang="cs-CZ" sz="1600" b="0" i="0" u="sng" strike="noStrike" cap="none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www.uken.cz</a:t>
            </a:r>
            <a:r>
              <a:rPr lang="cs-CZ" sz="1600" b="0" i="0" u="none" strike="noStrike" cap="none" dirty="0">
                <a:solidFill>
                  <a:srgbClr val="0044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Obsah tohoto bloku</a:t>
            </a:r>
            <a:endParaRPr sz="36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0513" y="4490113"/>
            <a:ext cx="1285766" cy="42953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D363D45-4BC9-E989-A3C3-93305EC6D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4321044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Hlavní milníky KE 2023-2024</a:t>
            </a:r>
            <a:endParaRPr sz="36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44F13FDD-BEFE-EC08-268D-B390725432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2044024"/>
              </p:ext>
            </p:extLst>
          </p:nvPr>
        </p:nvGraphicFramePr>
        <p:xfrm>
          <a:off x="685799" y="998403"/>
          <a:ext cx="10023765" cy="4168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0" y="130324"/>
            <a:ext cx="9144000" cy="857250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Kde hledat další pomoc?</a:t>
            </a: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543" y="1395153"/>
            <a:ext cx="2216419" cy="78076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 descr="https://www.masopavsko.cz/evt_image.php?img=4829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7B3DA3-D7C9-4B78-2D30-A6EBB3DE9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671" y="3757355"/>
            <a:ext cx="1932496" cy="80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5A850BA-400C-89BD-DB03-DE7534BB8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88" y="2015316"/>
            <a:ext cx="2571823" cy="118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rank Bold Advokáti, s. r. o. – DigiKoalice">
            <a:extLst>
              <a:ext uri="{FF2B5EF4-FFF2-40B4-BE49-F238E27FC236}">
                <a16:creationId xmlns:a16="http://schemas.microsoft.com/office/drawing/2014/main" id="{45A92F0B-E6B9-1CA9-DE99-A3D9FAA02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974" y="1217945"/>
            <a:ext cx="1932496" cy="90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Scoop: Renewable Energy Sources cooperatives | REScoop Vlaanderen">
            <a:extLst>
              <a:ext uri="{FF2B5EF4-FFF2-40B4-BE49-F238E27FC236}">
                <a16:creationId xmlns:a16="http://schemas.microsoft.com/office/drawing/2014/main" id="{B70192A0-5B11-8FFE-26EA-42489D4AA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38" y="3030071"/>
            <a:ext cx="2335165" cy="33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1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90B1458C-B269-BCBF-730E-2B57E53A4F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7715" y="4230053"/>
            <a:ext cx="1975467" cy="549267"/>
          </a:xfrm>
          <a:prstGeom prst="rect">
            <a:avLst/>
          </a:prstGeom>
        </p:spPr>
      </p:pic>
      <p:pic>
        <p:nvPicPr>
          <p:cNvPr id="1046" name="Picture 22" descr="Hnutí DUHA - Slušná Firma">
            <a:extLst>
              <a:ext uri="{FF2B5EF4-FFF2-40B4-BE49-F238E27FC236}">
                <a16:creationId xmlns:a16="http://schemas.microsoft.com/office/drawing/2014/main" id="{DDB3C4B1-2358-AAE3-DB3A-F711CD828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75" y="3916108"/>
            <a:ext cx="1177156" cy="117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33B1040-F2F2-7A64-2B20-37FB8B7BA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222" y="2545353"/>
            <a:ext cx="1448920" cy="80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01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4d2ad0ab16_0_2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-CZ" b="1">
                <a:solidFill>
                  <a:srgbClr val="05004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 Unii komunitní energetiky</a:t>
            </a:r>
            <a:endParaRPr b="1">
              <a:solidFill>
                <a:srgbClr val="05004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13BBC-59AB-EE02-C1F6-2476656CA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405C35-ED73-B93C-B036-81D632F51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F6F5538-71DC-3AF3-8F8B-EF7DDD6649D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 descr="Obsah obrázku oblečení, osoba, boty, budova&#10;&#10;Popis byl vytvořen automaticky">
            <a:extLst>
              <a:ext uri="{FF2B5EF4-FFF2-40B4-BE49-F238E27FC236}">
                <a16:creationId xmlns:a16="http://schemas.microsoft.com/office/drawing/2014/main" id="{317F9693-F1BF-37C5-F178-F614C7B8C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374"/>
            <a:ext cx="9414933" cy="626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3923fba36_2_0"/>
          <p:cNvSpPr txBox="1">
            <a:spLocks noGrp="1"/>
          </p:cNvSpPr>
          <p:nvPr>
            <p:ph type="body" idx="1"/>
          </p:nvPr>
        </p:nvSpPr>
        <p:spPr>
          <a:xfrm>
            <a:off x="311700" y="13219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7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EA123E-E47A-F808-00DE-6A3436B0F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2 krajská města – Liberec a Hradec Králové</a:t>
            </a:r>
          </a:p>
          <a:p>
            <a:pPr>
              <a:buClr>
                <a:srgbClr val="050046"/>
              </a:buClr>
            </a:pPr>
            <a:r>
              <a:rPr lang="cs-CZ" dirty="0" err="1">
                <a:solidFill>
                  <a:srgbClr val="050046"/>
                </a:solidFill>
                <a:latin typeface="Montserrat" panose="00000500000000000000" pitchFamily="2" charset="-18"/>
              </a:rPr>
              <a:t>Enerkomy</a:t>
            </a: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 a MAS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Energetické centrum Ústeckého kraje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Moravskoslezské energetické centrum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Developeři – AD, NOHO, Urbanity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Nadace Via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Obce Modlany, Prosetín, Soběhrdy, Kurdějov, Trojanovice, Černovice…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Asociace a sdružení: SČMBD, SMS ČR, NSZM, NS MAS, Solární asociace</a:t>
            </a:r>
          </a:p>
          <a:p>
            <a:pPr>
              <a:buClr>
                <a:srgbClr val="050046"/>
              </a:buClr>
            </a:pPr>
            <a:r>
              <a:rPr lang="cs-CZ" dirty="0">
                <a:solidFill>
                  <a:srgbClr val="050046"/>
                </a:solidFill>
                <a:latin typeface="Montserrat" panose="00000500000000000000" pitchFamily="2" charset="-18"/>
              </a:rPr>
              <a:t>Firmy</a:t>
            </a: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9FBF4E9-1669-6B9F-C6EE-CAA40854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DD63F5D-C7FE-5F8D-BE45-C419751B1130}"/>
              </a:ext>
            </a:extLst>
          </p:cNvPr>
          <p:cNvSpPr txBox="1">
            <a:spLocks/>
          </p:cNvSpPr>
          <p:nvPr/>
        </p:nvSpPr>
        <p:spPr>
          <a:xfrm>
            <a:off x="-2" y="295225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Unie již více než 70 členů</a:t>
            </a:r>
          </a:p>
        </p:txBody>
      </p:sp>
      <p:pic>
        <p:nvPicPr>
          <p:cNvPr id="6" name="Google Shape;101;p2">
            <a:extLst>
              <a:ext uri="{FF2B5EF4-FFF2-40B4-BE49-F238E27FC236}">
                <a16:creationId xmlns:a16="http://schemas.microsoft.com/office/drawing/2014/main" id="{D1B4577D-45ED-3E27-1389-5675B1BDA7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4d2ad0ab16_0_2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96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Jak na solární elektrárny v obci</a:t>
            </a:r>
          </a:p>
          <a:p>
            <a:pPr lvl="1" indent="-304960">
              <a:spcBef>
                <a:spcPts val="1000"/>
              </a:spcBef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bit.ly/</a:t>
            </a:r>
            <a:r>
              <a:rPr lang="cs-CZ" b="0" i="0" u="none" strike="noStrike" dirty="0" err="1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navodprostarosty</a:t>
            </a:r>
            <a:endParaRPr lang="cs-CZ" sz="1400" dirty="0">
              <a:solidFill>
                <a:schemeClr val="dk1"/>
              </a:solidFill>
              <a:latin typeface="Montserrat SemiBold" panose="00000700000000000000" pitchFamily="2" charset="-18"/>
              <a:ea typeface="Montserrat"/>
              <a:cs typeface="Montserrat"/>
              <a:sym typeface="Montserrat"/>
            </a:endParaRPr>
          </a:p>
          <a:p>
            <a:pPr marL="457200" lvl="0" indent="-30496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Jak na společnou FVE u bytových domů</a:t>
            </a:r>
          </a:p>
          <a:p>
            <a:pPr lvl="1" indent="-304960">
              <a:spcBef>
                <a:spcPts val="1000"/>
              </a:spcBef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100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bit.ly/</a:t>
            </a:r>
            <a:r>
              <a:rPr lang="cs-CZ" sz="1100" b="0" i="0" u="none" strike="noStrike" dirty="0" err="1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fve</a:t>
            </a:r>
            <a:r>
              <a:rPr lang="cs-CZ" sz="1100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-</a:t>
            </a:r>
            <a:r>
              <a:rPr lang="cs-CZ" sz="1100" b="0" i="0" u="none" strike="noStrike" dirty="0" err="1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bytove</a:t>
            </a:r>
            <a:r>
              <a:rPr lang="cs-CZ" sz="1100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-domy</a:t>
            </a:r>
            <a:endParaRPr lang="cs-CZ" sz="1100" dirty="0">
              <a:solidFill>
                <a:schemeClr val="dk1"/>
              </a:solidFill>
              <a:latin typeface="Montserrat SemiBold" panose="00000700000000000000" pitchFamily="2" charset="-18"/>
              <a:ea typeface="Montserrat"/>
              <a:cs typeface="Montserrat"/>
              <a:sym typeface="Montserrat"/>
            </a:endParaRPr>
          </a:p>
          <a:p>
            <a:pPr marL="457200" lvl="0" indent="-30496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Jak získat občany a samosprávy na svou stranu při výstavbě OZE</a:t>
            </a:r>
          </a:p>
          <a:p>
            <a:pPr lvl="1" indent="-304960">
              <a:spcBef>
                <a:spcPts val="1000"/>
              </a:spcBef>
              <a:buClr>
                <a:srgbClr val="050046"/>
              </a:buClr>
              <a:buSzPct val="100000"/>
              <a:buFont typeface="Montserrat"/>
              <a:buChar char="●"/>
            </a:pPr>
            <a:r>
              <a:rPr lang="cs-CZ" sz="1100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bit.ly/</a:t>
            </a:r>
            <a:r>
              <a:rPr lang="cs-CZ" sz="1100" b="0" i="0" u="none" strike="noStrike" dirty="0" err="1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nimby_sbornik</a:t>
            </a:r>
            <a:r>
              <a:rPr lang="cs-CZ" sz="1100" b="0" i="0" u="none" strike="noStrike" dirty="0">
                <a:solidFill>
                  <a:srgbClr val="050046"/>
                </a:solidFill>
                <a:effectLst/>
                <a:latin typeface="Montserrat SemiBold" panose="00000700000000000000" pitchFamily="2" charset="-18"/>
              </a:rPr>
              <a:t> </a:t>
            </a: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ct val="131248"/>
              <a:buNone/>
            </a:pPr>
            <a:endParaRPr sz="1600" dirty="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9" name="Google Shape;229;g24d2ad0ab16_0_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9484" y="1367105"/>
            <a:ext cx="1820874" cy="2409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43218AE-70EF-215E-9C1F-8F1B81913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8242" y="1367105"/>
            <a:ext cx="1783828" cy="24092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43E94FA-A23E-29F1-2F96-53CC8B32A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129" y="2451239"/>
            <a:ext cx="1808068" cy="2543552"/>
          </a:xfrm>
          <a:prstGeom prst="rect">
            <a:avLst/>
          </a:prstGeom>
        </p:spPr>
      </p:pic>
      <p:sp>
        <p:nvSpPr>
          <p:cNvPr id="6" name="Google Shape;109;p3">
            <a:extLst>
              <a:ext uri="{FF2B5EF4-FFF2-40B4-BE49-F238E27FC236}">
                <a16:creationId xmlns:a16="http://schemas.microsoft.com/office/drawing/2014/main" id="{F979DCCC-6F98-0F98-09DE-179F85F16F01}"/>
              </a:ext>
            </a:extLst>
          </p:cNvPr>
          <p:cNvSpPr txBox="1">
            <a:spLocks/>
          </p:cNvSpPr>
          <p:nvPr/>
        </p:nvSpPr>
        <p:spPr>
          <a:xfrm>
            <a:off x="-2" y="295225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Ke stažení</a:t>
            </a:r>
          </a:p>
        </p:txBody>
      </p:sp>
    </p:spTree>
    <p:extLst>
      <p:ext uri="{BB962C8B-B14F-4D97-AF65-F5344CB8AC3E}">
        <p14:creationId xmlns:p14="http://schemas.microsoft.com/office/powerpoint/2010/main" val="266046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23923fba36_2_0"/>
          <p:cNvSpPr txBox="1">
            <a:spLocks noGrp="1"/>
          </p:cNvSpPr>
          <p:nvPr>
            <p:ph type="body" idx="1"/>
          </p:nvPr>
        </p:nvSpPr>
        <p:spPr>
          <a:xfrm>
            <a:off x="311700" y="13219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7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50046"/>
              </a:buClr>
              <a:buSzPts val="2100"/>
              <a:buNone/>
            </a:pPr>
            <a:endParaRPr sz="1300">
              <a:solidFill>
                <a:srgbClr val="05004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EA123E-E47A-F808-00DE-6A3436B0F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050046"/>
              </a:buClr>
            </a:pPr>
            <a:r>
              <a:rPr lang="cs-CZ" sz="1800" b="1" dirty="0">
                <a:solidFill>
                  <a:srgbClr val="0044FF"/>
                </a:solidFill>
                <a:latin typeface="Montserrat" panose="00000500000000000000" pitchFamily="2" charset="-18"/>
                <a:hlinkClick r:id="rId3"/>
              </a:rPr>
              <a:t>NS MAS</a:t>
            </a:r>
            <a:r>
              <a:rPr lang="cs-CZ" sz="1800" b="1" dirty="0">
                <a:solidFill>
                  <a:srgbClr val="0044FF"/>
                </a:solidFill>
                <a:latin typeface="Montserrat" panose="00000500000000000000" pitchFamily="2" charset="-18"/>
              </a:rPr>
              <a:t> </a:t>
            </a:r>
            <a:r>
              <a:rPr lang="cs-CZ" sz="1800" dirty="0">
                <a:solidFill>
                  <a:schemeClr val="tx1"/>
                </a:solidFill>
                <a:latin typeface="Montserrat" panose="00000500000000000000" pitchFamily="2" charset="-18"/>
              </a:rPr>
              <a:t>(jednotlivé MAS)</a:t>
            </a: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Energetičtí koordinátoři MAS – MPO Efekt</a:t>
            </a: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Zakládání </a:t>
            </a:r>
            <a:r>
              <a:rPr lang="cs-CZ" sz="1600" dirty="0" err="1">
                <a:latin typeface="Montserrat" panose="00000500000000000000" pitchFamily="2" charset="0"/>
              </a:rPr>
              <a:t>Enerkomů</a:t>
            </a:r>
            <a:r>
              <a:rPr lang="cs-CZ" sz="1600" dirty="0">
                <a:latin typeface="Montserrat" panose="00000500000000000000" pitchFamily="2" charset="0"/>
              </a:rPr>
              <a:t> – průkopníci komunitní energetiky</a:t>
            </a:r>
          </a:p>
          <a:p>
            <a:pPr lvl="1"/>
            <a:r>
              <a:rPr lang="cs-CZ" sz="1600" dirty="0" err="1">
                <a:latin typeface="Montserrat" panose="00000500000000000000" pitchFamily="2" charset="0"/>
              </a:rPr>
              <a:t>Neapř</a:t>
            </a:r>
            <a:r>
              <a:rPr lang="cs-CZ" sz="1600" dirty="0">
                <a:latin typeface="Montserrat" panose="00000500000000000000" pitchFamily="2" charset="0"/>
              </a:rPr>
              <a:t>. </a:t>
            </a:r>
            <a:r>
              <a:rPr lang="cs-CZ" sz="1600" dirty="0" err="1">
                <a:latin typeface="Montserrat" panose="00000500000000000000" pitchFamily="2" charset="0"/>
              </a:rPr>
              <a:t>Enerkom</a:t>
            </a:r>
            <a:r>
              <a:rPr lang="cs-CZ" sz="1600" dirty="0">
                <a:latin typeface="Montserrat" panose="00000500000000000000" pitchFamily="2" charset="0"/>
              </a:rPr>
              <a:t> Opavsko</a:t>
            </a:r>
          </a:p>
          <a:p>
            <a:pPr marL="596900" lvl="1" indent="0">
              <a:buNone/>
            </a:pPr>
            <a:endParaRPr lang="cs-CZ" sz="800" dirty="0">
              <a:latin typeface="Montserrat" panose="00000500000000000000" pitchFamily="2" charset="0"/>
            </a:endParaRPr>
          </a:p>
          <a:p>
            <a:r>
              <a:rPr lang="cs-CZ" sz="1800" b="1" dirty="0">
                <a:solidFill>
                  <a:srgbClr val="0044FF"/>
                </a:solidFill>
                <a:latin typeface="Montserrat" panose="00000500000000000000" pitchFamily="2" charset="0"/>
                <a:hlinkClick r:id="rId4"/>
              </a:rPr>
              <a:t>SEMMO</a:t>
            </a:r>
            <a:r>
              <a:rPr lang="cs-CZ" sz="1800" dirty="0">
                <a:latin typeface="Montserrat" panose="00000500000000000000" pitchFamily="2" charset="0"/>
              </a:rPr>
              <a:t> (Sdružení energetických manažerů měst a obcí)</a:t>
            </a: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Realizace energeticky úsporných opatření, využití OZE</a:t>
            </a: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Sdílení know-how, příkladů dobré praxe</a:t>
            </a:r>
          </a:p>
          <a:p>
            <a:pPr marL="596900" lvl="1" indent="0">
              <a:buNone/>
            </a:pPr>
            <a:endParaRPr lang="cs-CZ" sz="800" dirty="0">
              <a:latin typeface="Montserrat" panose="00000500000000000000" pitchFamily="2" charset="0"/>
            </a:endParaRPr>
          </a:p>
          <a:p>
            <a:r>
              <a:rPr lang="cs-CZ" sz="2000" b="1" dirty="0">
                <a:solidFill>
                  <a:srgbClr val="0044FF"/>
                </a:solidFill>
                <a:latin typeface="Montserrat" panose="00000500000000000000" pitchFamily="2" charset="0"/>
                <a:hlinkClick r:id="rId5"/>
              </a:rPr>
              <a:t>Frank </a:t>
            </a:r>
            <a:r>
              <a:rPr lang="cs-CZ" sz="2000" b="1" dirty="0" err="1">
                <a:solidFill>
                  <a:srgbClr val="0044FF"/>
                </a:solidFill>
                <a:latin typeface="Montserrat" panose="00000500000000000000" pitchFamily="2" charset="0"/>
                <a:hlinkClick r:id="rId5"/>
              </a:rPr>
              <a:t>Bold</a:t>
            </a:r>
            <a:r>
              <a:rPr lang="cs-CZ" sz="2000" b="1" dirty="0">
                <a:solidFill>
                  <a:srgbClr val="0044FF"/>
                </a:solidFill>
                <a:latin typeface="Montserrat" panose="00000500000000000000" pitchFamily="2" charset="0"/>
                <a:hlinkClick r:id="rId5"/>
              </a:rPr>
              <a:t> Advokáti</a:t>
            </a:r>
            <a:endParaRPr lang="cs-CZ" sz="2000" b="1" dirty="0">
              <a:solidFill>
                <a:srgbClr val="0044FF"/>
              </a:solidFill>
              <a:latin typeface="Montserrat" panose="00000500000000000000" pitchFamily="2" charset="0"/>
            </a:endParaRP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Komplexní právní služby související s komunální/komunitní energetikou</a:t>
            </a:r>
          </a:p>
          <a:p>
            <a:pPr lvl="1"/>
            <a:r>
              <a:rPr lang="cs-CZ" sz="1600" dirty="0">
                <a:latin typeface="Montserrat" panose="00000500000000000000" pitchFamily="2" charset="0"/>
              </a:rPr>
              <a:t>Fáze plánování, přípravy, rozvoje i provozování OZE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9FBF4E9-1669-6B9F-C6EE-CAA40854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9DD63F5D-C7FE-5F8D-BE45-C419751B1130}"/>
              </a:ext>
            </a:extLst>
          </p:cNvPr>
          <p:cNvSpPr txBox="1">
            <a:spLocks/>
          </p:cNvSpPr>
          <p:nvPr/>
        </p:nvSpPr>
        <p:spPr>
          <a:xfrm>
            <a:off x="0" y="288504"/>
            <a:ext cx="9144001" cy="796596"/>
          </a:xfrm>
          <a:prstGeom prst="rect">
            <a:avLst/>
          </a:prstGeom>
          <a:solidFill>
            <a:srgbClr val="050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3600"/>
              <a:buFont typeface="Montserrat SemiBold"/>
              <a:buNone/>
            </a:pPr>
            <a:r>
              <a:rPr lang="cs-CZ" sz="36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Další relevantní subjekty </a:t>
            </a:r>
          </a:p>
        </p:txBody>
      </p:sp>
      <p:pic>
        <p:nvPicPr>
          <p:cNvPr id="2" name="Google Shape;101;p2">
            <a:extLst>
              <a:ext uri="{FF2B5EF4-FFF2-40B4-BE49-F238E27FC236}">
                <a16:creationId xmlns:a16="http://schemas.microsoft.com/office/drawing/2014/main" id="{A96EC254-8E69-CC7F-6C74-E67E8282E95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64288" y="4299942"/>
            <a:ext cx="1811991" cy="619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96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539</Words>
  <Application>Microsoft Office PowerPoint</Application>
  <PresentationFormat>Předvádění na obrazovce (16:9)</PresentationFormat>
  <Paragraphs>95</Paragraphs>
  <Slides>13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Fabrikat W00 Light</vt:lpstr>
      <vt:lpstr>Montserrat</vt:lpstr>
      <vt:lpstr>Calibri</vt:lpstr>
      <vt:lpstr>Montserrat SemiBold</vt:lpstr>
      <vt:lpstr>Arial</vt:lpstr>
      <vt:lpstr>Sora</vt:lpstr>
      <vt:lpstr>Office Theme</vt:lpstr>
      <vt:lpstr>Prezentace aplikace PowerPoint</vt:lpstr>
      <vt:lpstr> Obsah tohoto bloku</vt:lpstr>
      <vt:lpstr> Hlavní milníky KE 2023-2024</vt:lpstr>
      <vt:lpstr> Kde hledat další pomoc?</vt:lpstr>
      <vt:lpstr>O Unii komunitní energetiky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spravce</dc:creator>
  <cp:lastModifiedBy>Klára Slunéčková</cp:lastModifiedBy>
  <cp:revision>22</cp:revision>
  <dcterms:created xsi:type="dcterms:W3CDTF">2022-05-11T10:09:51Z</dcterms:created>
  <dcterms:modified xsi:type="dcterms:W3CDTF">2023-11-29T10:57:09Z</dcterms:modified>
</cp:coreProperties>
</file>