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4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41"/>
      <p:bold r:id="rId42"/>
      <p:italic r:id="rId43"/>
      <p:boldItalic r:id="rId44"/>
    </p:embeddedFont>
    <p:embeddedFont>
      <p:font typeface="Montserrat" panose="00000500000000000000" pitchFamily="2" charset="-18"/>
      <p:regular r:id="rId45"/>
      <p:bold r:id="rId46"/>
      <p:italic r:id="rId47"/>
      <p:boldItalic r:id="rId48"/>
    </p:embeddedFont>
    <p:embeddedFont>
      <p:font typeface="Montserrat SemiBold" panose="00000700000000000000" pitchFamily="2" charset="-18"/>
      <p:regular r:id="rId49"/>
      <p:bold r:id="rId50"/>
      <p:italic r:id="rId51"/>
      <p:boldItalic r:id="rId5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53" roundtripDataSignature="AMtx7mjntYVY9/zxctJdYwOA8I2kWhKlr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83829A56-322C-4F31-A9DC-5B9778FA1099}">
  <a:tblStyle styleId="{83829A56-322C-4F31-A9DC-5B9778FA1099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42" d="100"/>
          <a:sy n="142" d="100"/>
        </p:scale>
        <p:origin x="714" y="12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2.fntdata"/><Relationship Id="rId47" Type="http://schemas.openxmlformats.org/officeDocument/2006/relationships/font" Target="fonts/font7.fntdata"/><Relationship Id="rId50" Type="http://schemas.openxmlformats.org/officeDocument/2006/relationships/font" Target="fonts/font10.fntdata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font" Target="fonts/font1.fntdata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45" Type="http://schemas.openxmlformats.org/officeDocument/2006/relationships/font" Target="fonts/font5.fntdata"/><Relationship Id="rId53" Type="http://customschemas.google.com/relationships/presentationmetadata" Target="meta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9.fntdata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4.fntdata"/><Relationship Id="rId52" Type="http://schemas.openxmlformats.org/officeDocument/2006/relationships/font" Target="fonts/font1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3.fntdata"/><Relationship Id="rId48" Type="http://schemas.openxmlformats.org/officeDocument/2006/relationships/font" Target="fonts/font8.fntdata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font" Target="fonts/font11.fntdata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cs-CZ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91" name="Google Shape;9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68" name="Google Shape;168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76" name="Google Shape;176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85" name="Google Shape;185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197" name="Google Shape;197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16:notes"/>
          <p:cNvSpPr txBox="1">
            <a:spLocks noGrp="1"/>
          </p:cNvSpPr>
          <p:nvPr>
            <p:ph type="body" idx="1"/>
          </p:nvPr>
        </p:nvSpPr>
        <p:spPr>
          <a:xfrm>
            <a:off x="756000" y="5078520"/>
            <a:ext cx="6047700" cy="481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endParaRPr/>
          </a:p>
        </p:txBody>
      </p:sp>
      <p:sp>
        <p:nvSpPr>
          <p:cNvPr id="204" name="Google Shape;204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217488" y="812800"/>
            <a:ext cx="7124700" cy="40084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15:notes"/>
          <p:cNvSpPr txBox="1">
            <a:spLocks noGrp="1"/>
          </p:cNvSpPr>
          <p:nvPr>
            <p:ph type="body" idx="1"/>
          </p:nvPr>
        </p:nvSpPr>
        <p:spPr>
          <a:xfrm>
            <a:off x="756000" y="5078520"/>
            <a:ext cx="6047700" cy="481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endParaRPr/>
          </a:p>
        </p:txBody>
      </p:sp>
      <p:sp>
        <p:nvSpPr>
          <p:cNvPr id="212" name="Google Shape;212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217488" y="812800"/>
            <a:ext cx="7124700" cy="40084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14:notes"/>
          <p:cNvSpPr txBox="1">
            <a:spLocks noGrp="1"/>
          </p:cNvSpPr>
          <p:nvPr>
            <p:ph type="body" idx="1"/>
          </p:nvPr>
        </p:nvSpPr>
        <p:spPr>
          <a:xfrm>
            <a:off x="756000" y="5078520"/>
            <a:ext cx="6047700" cy="481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r>
              <a:rPr lang="cs-CZ" sz="1150">
                <a:solidFill>
                  <a:srgbClr val="606060"/>
                </a:solidFill>
                <a:highlight>
                  <a:schemeClr val="lt1"/>
                </a:highlight>
                <a:latin typeface="Montserrat"/>
                <a:ea typeface="Montserrat"/>
                <a:cs typeface="Montserrat"/>
                <a:sym typeface="Montserrat"/>
              </a:rPr>
              <a:t>revitalizace 25 hektarového areálu nevyužívaného černouhelného dolu Frenštát a souvisejících objektů – vodní nádrže Lubina a bývalého odvalu Píšova dolina</a:t>
            </a:r>
            <a:endParaRPr>
              <a:highlight>
                <a:schemeClr val="lt1"/>
              </a:highlight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20" name="Google Shape;220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217488" y="812800"/>
            <a:ext cx="7124700" cy="40084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28" name="Google Shape;228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1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35" name="Google Shape;235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2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43" name="Google Shape;243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9" name="Google Shape;9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2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51" name="Google Shape;251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2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59" name="Google Shape;259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2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68" name="Google Shape;268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2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76" name="Google Shape;276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p2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85" name="Google Shape;285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93" name="Google Shape;293;p2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94" name="Google Shape;294;p2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cs-CZ"/>
              <a:t>25</a:t>
            </a:fld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2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05" name="Google Shape;305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2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13" name="Google Shape;313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21" name="Google Shape;321;p2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22" name="Google Shape;322;p2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cs-CZ"/>
              <a:t>28</a:t>
            </a:fld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31" name="Google Shape;331;p3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332" name="Google Shape;332;p3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cs-CZ"/>
              <a:t>29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0" name="Google Shape;110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49" name="Google Shape;349;p3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350" name="Google Shape;350;p3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cs-CZ"/>
              <a:t>30</a:t>
            </a:fld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59" name="Google Shape;359;p3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360" name="Google Shape;360;p3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cs-CZ"/>
              <a:t>31</a:t>
            </a:fld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67" name="Google Shape;367;p3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368" name="Google Shape;368;p3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cs-CZ"/>
              <a:t>32</a:t>
            </a:fld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Google Shape;375;p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76" name="Google Shape;376;p3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377" name="Google Shape;377;p3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cs-CZ"/>
              <a:t>33</a:t>
            </a:fld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g29407870052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85" name="Google Shape;385;g29407870052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Google Shape;391;g29407870052_0_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92" name="Google Shape;392;g29407870052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Google Shape;400;g29407870052_0_1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01" name="Google Shape;401;g29407870052_0_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Google Shape;409;p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10" name="Google Shape;410;p3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411" name="Google Shape;411;p3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cs-CZ"/>
              <a:t>37</a:t>
            </a:fld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Google Shape;419;g29407870052_0_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20" name="Google Shape;420;g29407870052_0_5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421" name="Google Shape;421;g29407870052_0_5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cs-CZ"/>
              <a:t>38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8" name="Google Shape;118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7" name="Google Shape;127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35" name="Google Shape;135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43" name="Google Shape;143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1" name="Google Shape;151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9" name="Google Shape;159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7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37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37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46"/>
          <p:cNvSpPr txBox="1"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46"/>
          <p:cNvSpPr>
            <a:spLocks noGrp="1"/>
          </p:cNvSpPr>
          <p:nvPr>
            <p:ph type="pic" idx="2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  <a:noFill/>
          <a:ln>
            <a:noFill/>
          </a:ln>
        </p:spPr>
      </p:sp>
      <p:sp>
        <p:nvSpPr>
          <p:cNvPr id="73" name="Google Shape;73;p46"/>
          <p:cNvSpPr txBox="1">
            <a:spLocks noGrp="1"/>
          </p:cNvSpPr>
          <p:nvPr>
            <p:ph type="body" idx="1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74" name="Google Shape;74;p46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46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46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47"/>
          <p:cNvSpPr txBox="1"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47"/>
          <p:cNvSpPr txBox="1">
            <a:spLocks noGrp="1"/>
          </p:cNvSpPr>
          <p:nvPr>
            <p:ph type="body" idx="1"/>
          </p:nvPr>
        </p:nvSpPr>
        <p:spPr>
          <a:xfrm rot="5400000">
            <a:off x="2874764" y="-1217413"/>
            <a:ext cx="3394472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0" name="Google Shape;80;p47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47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47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48"/>
          <p:cNvSpPr txBox="1">
            <a:spLocks noGrp="1"/>
          </p:cNvSpPr>
          <p:nvPr>
            <p:ph type="title"/>
          </p:nvPr>
        </p:nvSpPr>
        <p:spPr>
          <a:xfrm rot="5400000">
            <a:off x="6012656" y="771525"/>
            <a:ext cx="3290888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48"/>
          <p:cNvSpPr txBox="1">
            <a:spLocks noGrp="1"/>
          </p:cNvSpPr>
          <p:nvPr>
            <p:ph type="body" idx="1"/>
          </p:nvPr>
        </p:nvSpPr>
        <p:spPr>
          <a:xfrm rot="5400000">
            <a:off x="1821656" y="-1209675"/>
            <a:ext cx="3290888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6" name="Google Shape;86;p48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" name="Google Shape;87;p48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48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38"/>
          <p:cNvSpPr txBox="1"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38"/>
          <p:cNvSpPr txBox="1"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2" name="Google Shape;22;p38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38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38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3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39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8" name="Google Shape;28;p39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9" name="Google Shape;29;p3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40"/>
          <p:cNvSpPr txBox="1"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40"/>
          <p:cNvSpPr txBox="1"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3" name="Google Shape;33;p40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40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40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41"/>
          <p:cNvSpPr txBox="1"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41"/>
          <p:cNvSpPr txBox="1"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9" name="Google Shape;39;p41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41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41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42"/>
          <p:cNvSpPr txBox="1"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42"/>
          <p:cNvSpPr txBox="1">
            <a:spLocks noGrp="1"/>
          </p:cNvSpPr>
          <p:nvPr>
            <p:ph type="body" idx="1"/>
          </p:nvPr>
        </p:nvSpPr>
        <p:spPr>
          <a:xfrm>
            <a:off x="457200" y="900113"/>
            <a:ext cx="4038600" cy="25455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45" name="Google Shape;45;p42"/>
          <p:cNvSpPr txBox="1">
            <a:spLocks noGrp="1"/>
          </p:cNvSpPr>
          <p:nvPr>
            <p:ph type="body" idx="2"/>
          </p:nvPr>
        </p:nvSpPr>
        <p:spPr>
          <a:xfrm>
            <a:off x="4648200" y="900113"/>
            <a:ext cx="4038600" cy="25455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46" name="Google Shape;46;p42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42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42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43"/>
          <p:cNvSpPr txBox="1"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43"/>
          <p:cNvSpPr txBox="1"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2" name="Google Shape;52;p43"/>
          <p:cNvSpPr txBox="1">
            <a:spLocks noGrp="1"/>
          </p:cNvSpPr>
          <p:nvPr>
            <p:ph type="body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53" name="Google Shape;53;p43"/>
          <p:cNvSpPr txBox="1">
            <a:spLocks noGrp="1"/>
          </p:cNvSpPr>
          <p:nvPr>
            <p:ph type="body" idx="3"/>
          </p:nvPr>
        </p:nvSpPr>
        <p:spPr>
          <a:xfrm>
            <a:off x="4645026" y="1151335"/>
            <a:ext cx="4041775" cy="4798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4" name="Google Shape;54;p43"/>
          <p:cNvSpPr txBox="1">
            <a:spLocks noGrp="1"/>
          </p:cNvSpPr>
          <p:nvPr>
            <p:ph type="body" idx="4"/>
          </p:nvPr>
        </p:nvSpPr>
        <p:spPr>
          <a:xfrm>
            <a:off x="4645026" y="1631156"/>
            <a:ext cx="4041775" cy="29634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55" name="Google Shape;55;p43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43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43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44"/>
          <p:cNvSpPr txBox="1"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44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44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44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45"/>
          <p:cNvSpPr txBox="1"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45"/>
          <p:cNvSpPr txBox="1">
            <a:spLocks noGrp="1"/>
          </p:cNvSpPr>
          <p:nvPr>
            <p:ph type="body"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6" name="Google Shape;66;p45"/>
          <p:cNvSpPr txBox="1">
            <a:spLocks noGrp="1"/>
          </p:cNvSpPr>
          <p:nvPr>
            <p:ph type="body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7" name="Google Shape;67;p45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45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45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4">
            <a:alphaModFix/>
          </a:blip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36"/>
          <p:cNvSpPr txBox="1"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36"/>
          <p:cNvSpPr txBox="1"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36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36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36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drive.google.com/file/d/1GW_x0jqG9UpwKtWzXqg1upf0grgc3LPp/view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bit.ly/navodprostarosty" TargetMode="Externa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hyperlink" Target="http://bit.ly/fve-bytove-domy" TargetMode="External"/><Relationship Id="rId4" Type="http://schemas.openxmlformats.org/officeDocument/2006/relationships/image" Target="../media/image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druzstvo.hnutiduha.cz/" TargetMode="Externa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drive.google.com/file/d/1M2-32C-QZmi98yECCapF2tbnKwQReXCQ/view?usp=sharing" TargetMode="External"/><Relationship Id="rId4" Type="http://schemas.openxmlformats.org/officeDocument/2006/relationships/image" Target="../media/image2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sfzp.cz/dotace-a-pujcky/modernizacni-fond/vyzvy/detail-vyzvy/?id=23" TargetMode="External"/><Relationship Id="rId3" Type="http://schemas.openxmlformats.org/officeDocument/2006/relationships/image" Target="../media/image3.pn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sfzp.cz/dotace-a-pujcky/modernizacni-fond/vyzvy/detail-vyzvy/?id=24" TargetMode="External"/><Relationship Id="rId5" Type="http://schemas.openxmlformats.org/officeDocument/2006/relationships/image" Target="../media/image32.png"/><Relationship Id="rId4" Type="http://schemas.openxmlformats.org/officeDocument/2006/relationships/hyperlink" Target="https://www.sfzp.cz/dotace-a-pujcky/modernizacni-fond/vyzvy/detail-vyzvy/?id=25" TargetMode="External"/><Relationship Id="rId9" Type="http://schemas.openxmlformats.org/officeDocument/2006/relationships/image" Target="../media/image34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https://opzp.cz/nabidka-dotaci/" TargetMode="External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mpo-efekt.cz/cz/dotacni-programy/vyzvy/npo-3-2022-avizo-vyzvy-komponenta-2.5.3-mobilni-energeticke-a-konzultacni-stredisko-m-ekis" TargetMode="External"/><Relationship Id="rId5" Type="http://schemas.openxmlformats.org/officeDocument/2006/relationships/hyperlink" Target="https://www.mpo-efekt.cz/cz/dotacni-programy/vyzvy/efekt-1-2023-energeticka-konzultacni-a-informacni-strediska" TargetMode="External"/><Relationship Id="rId4" Type="http://schemas.openxmlformats.org/officeDocument/2006/relationships/hyperlink" Target="https://www.mpo-efekt.cz/cz/dotacni-programy/vyzvy/1-2022-rekonstrukce-verejneho-osvetleni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"/>
          <p:cNvSpPr txBox="1"/>
          <p:nvPr/>
        </p:nvSpPr>
        <p:spPr>
          <a:xfrm>
            <a:off x="0" y="3407682"/>
            <a:ext cx="9144000" cy="1152128"/>
          </a:xfrm>
          <a:prstGeom prst="rect">
            <a:avLst/>
          </a:prstGeom>
          <a:solidFill>
            <a:srgbClr val="050046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 sz="2400" b="0" i="0" u="none" strike="noStrike" cap="none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94" name="Google Shape;94;p1"/>
          <p:cNvSpPr txBox="1"/>
          <p:nvPr/>
        </p:nvSpPr>
        <p:spPr>
          <a:xfrm>
            <a:off x="0" y="411510"/>
            <a:ext cx="9144000" cy="2592288"/>
          </a:xfrm>
          <a:prstGeom prst="rect">
            <a:avLst/>
          </a:prstGeom>
          <a:solidFill>
            <a:srgbClr val="050046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endParaRPr sz="1100" b="0" i="0" u="none" strike="noStrike" cap="none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Montserrat SemiBold"/>
              <a:buNone/>
            </a:pPr>
            <a:r>
              <a:rPr lang="cs-CZ" sz="3700" b="0" i="0" u="none" strike="noStrike" cap="none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Komunitní energetika a sdílení elektřiny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Montserrat"/>
              <a:buNone/>
            </a:pPr>
            <a:r>
              <a:rPr lang="cs-CZ" sz="2400" b="0" i="0" u="none" strike="noStrike" cap="none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KROK ZA KROKEM PŘÍPRAVOU PROJEKTU</a:t>
            </a:r>
            <a:endParaRPr sz="3700" b="0" i="0" u="none" strike="noStrike" cap="none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95" name="Google Shape;95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77194" y="3528393"/>
            <a:ext cx="1789612" cy="555525"/>
          </a:xfrm>
          <a:prstGeom prst="rect">
            <a:avLst/>
          </a:prstGeom>
          <a:noFill/>
          <a:ln>
            <a:noFill/>
          </a:ln>
        </p:spPr>
      </p:pic>
      <p:sp>
        <p:nvSpPr>
          <p:cNvPr id="96" name="Google Shape;96;p1"/>
          <p:cNvSpPr txBox="1"/>
          <p:nvPr/>
        </p:nvSpPr>
        <p:spPr>
          <a:xfrm>
            <a:off x="1682425" y="4144912"/>
            <a:ext cx="5779150" cy="3539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700" b="0" i="0" u="none" strike="noStrike" cap="none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Jan Bakule &amp; Ondřej Pašek, Třebívlice, 16.11.2023</a:t>
            </a:r>
            <a:endParaRPr lang="cs-CZ" sz="1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10"/>
          <p:cNvSpPr txBox="1"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50046"/>
              </a:buClr>
              <a:buSzPts val="1600"/>
              <a:buNone/>
            </a:pPr>
            <a:r>
              <a:rPr lang="cs-CZ" sz="1600" b="1">
                <a:solidFill>
                  <a:srgbClr val="050046"/>
                </a:solidFill>
                <a:latin typeface="Montserrat"/>
                <a:ea typeface="Montserrat"/>
                <a:cs typeface="Montserrat"/>
                <a:sym typeface="Montserrat"/>
              </a:rPr>
              <a:t>Dosažení maximální míry energetické soběstačnosti</a:t>
            </a:r>
            <a:endParaRPr/>
          </a:p>
          <a:p>
            <a:pPr marL="742950" lvl="1" indent="-285750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rgbClr val="050046"/>
              </a:buClr>
              <a:buSzPts val="1200"/>
              <a:buFont typeface="Noto Sans Symbols"/>
              <a:buChar char="▪"/>
            </a:pPr>
            <a:r>
              <a:rPr lang="cs-CZ" sz="1200">
                <a:solidFill>
                  <a:srgbClr val="050046"/>
                </a:solidFill>
                <a:latin typeface="Montserrat"/>
                <a:ea typeface="Montserrat"/>
                <a:cs typeface="Montserrat"/>
                <a:sym typeface="Montserrat"/>
              </a:rPr>
              <a:t>Územní energetická koncepce</a:t>
            </a:r>
            <a:endParaRPr/>
          </a:p>
          <a:p>
            <a:pPr marL="742950" lvl="1" indent="-285750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rgbClr val="050046"/>
              </a:buClr>
              <a:buSzPts val="1200"/>
              <a:buFont typeface="Noto Sans Symbols"/>
              <a:buChar char="▪"/>
            </a:pPr>
            <a:r>
              <a:rPr lang="cs-CZ" sz="1200">
                <a:solidFill>
                  <a:srgbClr val="050046"/>
                </a:solidFill>
                <a:latin typeface="Montserrat"/>
                <a:ea typeface="Montserrat"/>
                <a:cs typeface="Montserrat"/>
                <a:sym typeface="Montserrat"/>
              </a:rPr>
              <a:t>Pakt starostů a primátorů (SECAP)</a:t>
            </a:r>
            <a:endParaRPr/>
          </a:p>
          <a:p>
            <a:pPr marL="742950" lvl="1" indent="-285750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rgbClr val="050046"/>
              </a:buClr>
              <a:buSzPts val="1200"/>
              <a:buFont typeface="Noto Sans Symbols"/>
              <a:buChar char="▪"/>
            </a:pPr>
            <a:r>
              <a:rPr lang="cs-CZ" sz="1200">
                <a:solidFill>
                  <a:srgbClr val="050046"/>
                </a:solidFill>
                <a:latin typeface="Montserrat"/>
                <a:ea typeface="Montserrat"/>
                <a:cs typeface="Montserrat"/>
                <a:sym typeface="Montserrat"/>
              </a:rPr>
              <a:t>energetický manažer či specialista (</a:t>
            </a:r>
            <a:r>
              <a:rPr lang="cs-CZ" sz="1200" u="sng">
                <a:solidFill>
                  <a:srgbClr val="050046"/>
                </a:solidFill>
                <a:latin typeface="Montserrat"/>
                <a:ea typeface="Montserrat"/>
                <a:cs typeface="Montserrat"/>
                <a:sym typeface="Montserrat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Jak ho vybrat?</a:t>
            </a:r>
            <a:r>
              <a:rPr lang="cs-CZ" sz="1200">
                <a:solidFill>
                  <a:srgbClr val="050046"/>
                </a:solidFill>
                <a:latin typeface="Montserrat"/>
                <a:ea typeface="Montserrat"/>
                <a:cs typeface="Montserrat"/>
                <a:sym typeface="Montserrat"/>
              </a:rPr>
              <a:t>)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endParaRPr sz="1600">
              <a:solidFill>
                <a:srgbClr val="050046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71" name="Google Shape;171;p1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164288" y="4299942"/>
            <a:ext cx="1811991" cy="619701"/>
          </a:xfrm>
          <a:prstGeom prst="rect">
            <a:avLst/>
          </a:prstGeom>
          <a:noFill/>
          <a:ln>
            <a:noFill/>
          </a:ln>
        </p:spPr>
      </p:pic>
      <p:sp>
        <p:nvSpPr>
          <p:cNvPr id="172" name="Google Shape;172;p10"/>
          <p:cNvSpPr txBox="1"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endParaRPr/>
          </a:p>
        </p:txBody>
      </p:sp>
      <p:sp>
        <p:nvSpPr>
          <p:cNvPr id="173" name="Google Shape;173;p10"/>
          <p:cNvSpPr txBox="1"/>
          <p:nvPr/>
        </p:nvSpPr>
        <p:spPr>
          <a:xfrm>
            <a:off x="0" y="130324"/>
            <a:ext cx="9144000" cy="857250"/>
          </a:xfrm>
          <a:prstGeom prst="rect">
            <a:avLst/>
          </a:prstGeom>
          <a:solidFill>
            <a:srgbClr val="050046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Montserrat SemiBold"/>
              <a:buNone/>
            </a:pPr>
            <a:r>
              <a:rPr lang="cs-CZ" sz="3600" b="0" i="0" u="none" strike="noStrike" cap="none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6. Připravte dlouhodobou koncepci</a:t>
            </a:r>
            <a:endParaRPr sz="3600" b="0" i="0" u="none" strike="noStrike" cap="none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11"/>
          <p:cNvSpPr txBox="1"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50046"/>
              </a:buClr>
              <a:buSzPts val="1600"/>
              <a:buNone/>
            </a:pPr>
            <a:r>
              <a:rPr lang="cs-CZ" sz="1600" b="1">
                <a:solidFill>
                  <a:srgbClr val="050046"/>
                </a:solidFill>
                <a:latin typeface="Montserrat"/>
                <a:ea typeface="Montserrat"/>
                <a:cs typeface="Montserrat"/>
                <a:sym typeface="Montserrat"/>
              </a:rPr>
              <a:t>Spolufinancování &amp; spoluvlastnictví</a:t>
            </a:r>
            <a:endParaRPr sz="1200" b="1">
              <a:solidFill>
                <a:srgbClr val="050046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1" indent="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endParaRPr sz="1400">
              <a:solidFill>
                <a:srgbClr val="050046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79" name="Google Shape;179;p1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164288" y="4299942"/>
            <a:ext cx="1811991" cy="6197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80" name="Google Shape;180;p1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123728" y="1671221"/>
            <a:ext cx="4539924" cy="3027562"/>
          </a:xfrm>
          <a:prstGeom prst="roundRect">
            <a:avLst>
              <a:gd name="adj" fmla="val 16667"/>
            </a:avLst>
          </a:prstGeom>
          <a:noFill/>
          <a:ln>
            <a:noFill/>
          </a:ln>
          <a:effectLst>
            <a:outerShdw sx="1000" sy="1000" algn="tl" rotWithShape="0">
              <a:srgbClr val="000000"/>
            </a:outerShdw>
          </a:effectLst>
        </p:spPr>
      </p:pic>
      <p:sp>
        <p:nvSpPr>
          <p:cNvPr id="181" name="Google Shape;181;p11"/>
          <p:cNvSpPr txBox="1"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endParaRPr/>
          </a:p>
        </p:txBody>
      </p:sp>
      <p:sp>
        <p:nvSpPr>
          <p:cNvPr id="182" name="Google Shape;182;p11"/>
          <p:cNvSpPr txBox="1"/>
          <p:nvPr/>
        </p:nvSpPr>
        <p:spPr>
          <a:xfrm>
            <a:off x="0" y="130324"/>
            <a:ext cx="9144000" cy="857250"/>
          </a:xfrm>
          <a:prstGeom prst="rect">
            <a:avLst/>
          </a:prstGeom>
          <a:solidFill>
            <a:srgbClr val="050046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Montserrat SemiBold"/>
              <a:buNone/>
            </a:pPr>
            <a:r>
              <a:rPr lang="cs-CZ" sz="3600" b="0" i="0" u="none" strike="noStrike" cap="none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7. Zapojte občany</a:t>
            </a:r>
            <a:endParaRPr sz="3600" b="0" i="0" u="none" strike="noStrike" cap="none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8" name="Google Shape;188;p1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164288" y="4299942"/>
            <a:ext cx="1811991" cy="619701"/>
          </a:xfrm>
          <a:prstGeom prst="rect">
            <a:avLst/>
          </a:prstGeom>
          <a:noFill/>
          <a:ln>
            <a:noFill/>
          </a:ln>
        </p:spPr>
      </p:pic>
      <p:sp>
        <p:nvSpPr>
          <p:cNvPr id="190" name="Google Shape;190;p12"/>
          <p:cNvSpPr txBox="1"/>
          <p:nvPr/>
        </p:nvSpPr>
        <p:spPr>
          <a:xfrm>
            <a:off x="0" y="130324"/>
            <a:ext cx="9144000" cy="857250"/>
          </a:xfrm>
          <a:prstGeom prst="rect">
            <a:avLst/>
          </a:prstGeom>
          <a:solidFill>
            <a:srgbClr val="050046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Montserrat SemiBold"/>
              <a:buNone/>
            </a:pPr>
            <a:r>
              <a:rPr lang="cs-CZ" sz="3600" b="0" i="0" u="none" strike="noStrike" cap="none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Ke stažení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91" name="Google Shape;191;p1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325475" y="1288222"/>
            <a:ext cx="2177415" cy="30963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92" name="Google Shape;192;p1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511110" y="1203598"/>
            <a:ext cx="2177415" cy="3096387"/>
          </a:xfrm>
          <a:prstGeom prst="rect">
            <a:avLst/>
          </a:prstGeom>
          <a:noFill/>
          <a:ln>
            <a:noFill/>
          </a:ln>
        </p:spPr>
      </p:pic>
      <p:sp>
        <p:nvSpPr>
          <p:cNvPr id="193" name="Google Shape;193;p12"/>
          <p:cNvSpPr txBox="1"/>
          <p:nvPr/>
        </p:nvSpPr>
        <p:spPr>
          <a:xfrm>
            <a:off x="272808" y="4418890"/>
            <a:ext cx="6351419" cy="410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5224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cs-CZ" sz="1600" b="0" i="0" u="none" strike="noStrike" cap="none" dirty="0">
                <a:solidFill>
                  <a:srgbClr val="050046"/>
                </a:solidFill>
                <a:latin typeface="Montserrat"/>
                <a:ea typeface="Montserrat"/>
                <a:cs typeface="Montserrat"/>
                <a:sym typeface="Montserrat"/>
              </a:rPr>
              <a:t>Jak na solární elektrárny v obci</a:t>
            </a:r>
            <a:r>
              <a:rPr lang="cs-CZ" sz="1600" b="0" i="0" u="none" strike="noStrike" cap="none" dirty="0">
                <a:solidFill>
                  <a:srgbClr val="050046"/>
                </a:solidFill>
                <a:latin typeface="Calibri"/>
                <a:ea typeface="Calibri"/>
                <a:cs typeface="Calibri"/>
                <a:sym typeface="Calibri"/>
              </a:rPr>
              <a:t>: </a:t>
            </a:r>
            <a:r>
              <a:rPr lang="cs-CZ" sz="1800" b="0" i="0" u="sng" strike="noStrike" cap="none" dirty="0">
                <a:solidFill>
                  <a:srgbClr val="050046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bit.ly/</a:t>
            </a:r>
            <a:r>
              <a:rPr lang="cs-CZ" sz="1800" b="0" i="0" u="sng" strike="noStrike" cap="none" dirty="0" err="1">
                <a:solidFill>
                  <a:srgbClr val="050046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navodprostarosty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94" name="Google Shape;194;p12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340899" y="1198701"/>
            <a:ext cx="2170211" cy="308326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13" descr="https://www.masopavsko.cz/evt_image.php?img=4829"/>
          <p:cNvSpPr/>
          <p:nvPr/>
        </p:nvSpPr>
        <p:spPr>
          <a:xfrm>
            <a:off x="4419600" y="2419350"/>
            <a:ext cx="3048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0" name="Google Shape;200;p13"/>
          <p:cNvSpPr txBox="1">
            <a:spLocks noGrp="1"/>
          </p:cNvSpPr>
          <p:nvPr>
            <p:ph type="body" idx="1"/>
          </p:nvPr>
        </p:nvSpPr>
        <p:spPr>
          <a:xfrm>
            <a:off x="228600" y="752739"/>
            <a:ext cx="8686800" cy="11618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50046"/>
              </a:buClr>
              <a:buSzPts val="1600"/>
              <a:buNone/>
            </a:pPr>
            <a:r>
              <a:rPr lang="cs-CZ" b="1" dirty="0">
                <a:solidFill>
                  <a:srgbClr val="0044FF"/>
                </a:solidFill>
                <a:latin typeface="Montserrat"/>
                <a:ea typeface="Montserrat"/>
                <a:cs typeface="Montserrat"/>
                <a:sym typeface="Montserrat"/>
              </a:rPr>
              <a:t>Co všechno může být komunitní energetika?</a:t>
            </a:r>
            <a:endParaRPr dirty="0"/>
          </a:p>
        </p:txBody>
      </p:sp>
      <p:pic>
        <p:nvPicPr>
          <p:cNvPr id="201" name="Google Shape;201;p13" descr="Question mark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898895" y="2177086"/>
            <a:ext cx="1346205" cy="21458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16"/>
          <p:cNvSpPr/>
          <p:nvPr/>
        </p:nvSpPr>
        <p:spPr>
          <a:xfrm>
            <a:off x="373516" y="1305231"/>
            <a:ext cx="4183500" cy="32703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cs-CZ" sz="2000" b="1" i="0" u="none" strike="noStrike" cap="none">
                <a:solidFill>
                  <a:srgbClr val="0044FF"/>
                </a:solidFill>
                <a:latin typeface="Montserrat"/>
                <a:ea typeface="Montserrat"/>
                <a:cs typeface="Montserrat"/>
                <a:sym typeface="Montserrat"/>
              </a:rPr>
              <a:t>Městské ES</a:t>
            </a:r>
            <a:endParaRPr sz="2000" b="1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840" marR="0" lvl="0" indent="-283679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</a:pPr>
            <a:r>
              <a:rPr lang="cs-CZ" sz="1600" b="0" i="0" u="none" strike="noStrike" cap="none">
                <a:solidFill>
                  <a:srgbClr val="050046"/>
                </a:solidFill>
                <a:latin typeface="Montserrat"/>
                <a:ea typeface="Montserrat"/>
                <a:cs typeface="Montserrat"/>
                <a:sym typeface="Montserrat"/>
              </a:rPr>
              <a:t>Realizace FVE na městských budovách (2 etapy - 14 FVE) – cílí až na 20-25 % spotřeby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840" marR="0" lvl="0" indent="-283679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</a:pPr>
            <a:r>
              <a:rPr lang="cs-CZ" sz="1600" b="0" i="0" u="none" strike="noStrike" cap="none">
                <a:solidFill>
                  <a:srgbClr val="050046"/>
                </a:solidFill>
                <a:latin typeface="Montserrat"/>
                <a:ea typeface="Montserrat"/>
                <a:cs typeface="Montserrat"/>
                <a:sym typeface="Montserrat"/>
              </a:rPr>
              <a:t>Energetický management, městský energetik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840" marR="0" lvl="0" indent="-283679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</a:pPr>
            <a:r>
              <a:rPr lang="cs-CZ" sz="1600" b="0" i="0" u="none" strike="noStrike" cap="none">
                <a:solidFill>
                  <a:srgbClr val="050046"/>
                </a:solidFill>
                <a:latin typeface="Montserrat"/>
                <a:ea typeface="Montserrat"/>
                <a:cs typeface="Montserrat"/>
                <a:sym typeface="Montserrat"/>
              </a:rPr>
              <a:t>Územní energ. koncepce</a:t>
            </a:r>
            <a:endParaRPr sz="1600" b="0" i="0" u="none" strike="noStrike" cap="none">
              <a:solidFill>
                <a:srgbClr val="050046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285840" marR="0" lvl="0" indent="-283679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</a:pPr>
            <a:r>
              <a:rPr lang="cs-CZ" sz="1600" b="0" i="0" u="none" strike="noStrike" cap="none">
                <a:solidFill>
                  <a:srgbClr val="050046"/>
                </a:solidFill>
                <a:latin typeface="Montserrat"/>
                <a:ea typeface="Montserrat"/>
                <a:cs typeface="Montserrat"/>
                <a:sym typeface="Montserrat"/>
              </a:rPr>
              <a:t>Analýza obchodně-provozního modelu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840" marR="0" lvl="0" indent="-283679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</a:pPr>
            <a:r>
              <a:rPr lang="cs-CZ" sz="1600" b="0" i="0" u="none" strike="noStrike" cap="none">
                <a:solidFill>
                  <a:srgbClr val="050046"/>
                </a:solidFill>
                <a:latin typeface="Montserrat"/>
                <a:ea typeface="Montserrat"/>
                <a:cs typeface="Montserrat"/>
                <a:sym typeface="Montserrat"/>
              </a:rPr>
              <a:t>Uvažované rozšíření na komunitní úroveň s lex OZE II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840" marR="0" lvl="0" indent="-16937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07" name="Google Shape;207;p16"/>
          <p:cNvSpPr txBox="1"/>
          <p:nvPr/>
        </p:nvSpPr>
        <p:spPr>
          <a:xfrm>
            <a:off x="0" y="146000"/>
            <a:ext cx="9144000" cy="857250"/>
          </a:xfrm>
          <a:prstGeom prst="rect">
            <a:avLst/>
          </a:prstGeom>
          <a:solidFill>
            <a:srgbClr val="050046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Montserrat SemiBold"/>
              <a:buNone/>
            </a:pPr>
            <a:r>
              <a:rPr lang="cs-CZ" sz="3600" b="0" i="0" u="none" strike="noStrike" cap="none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Tábor, JČK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8" name="Google Shape;208;p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79041" y="4460777"/>
            <a:ext cx="1253776" cy="473286"/>
          </a:xfrm>
          <a:prstGeom prst="rect">
            <a:avLst/>
          </a:prstGeom>
          <a:noFill/>
          <a:ln>
            <a:noFill/>
          </a:ln>
        </p:spPr>
      </p:pic>
      <p:pic>
        <p:nvPicPr>
          <p:cNvPr id="209" name="Google Shape;209;p1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414529" y="1400452"/>
            <a:ext cx="4501974" cy="317509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15"/>
          <p:cNvSpPr/>
          <p:nvPr/>
        </p:nvSpPr>
        <p:spPr>
          <a:xfrm>
            <a:off x="373516" y="1305231"/>
            <a:ext cx="4183500" cy="274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cs-CZ" sz="2000" b="1" i="0" u="none" strike="noStrike" cap="none">
                <a:solidFill>
                  <a:srgbClr val="0044FF"/>
                </a:solidFill>
                <a:latin typeface="Montserrat"/>
                <a:ea typeface="Montserrat"/>
                <a:cs typeface="Montserrat"/>
                <a:sym typeface="Montserrat"/>
              </a:rPr>
              <a:t>Obecní ES</a:t>
            </a:r>
            <a:endParaRPr sz="2000" b="1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105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840" marR="0" lvl="0" indent="-283679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</a:pPr>
            <a:r>
              <a:rPr lang="cs-CZ" sz="1600" b="0" i="0" u="none" strike="noStrike" cap="none">
                <a:solidFill>
                  <a:srgbClr val="050046"/>
                </a:solidFill>
                <a:latin typeface="Montserrat"/>
                <a:ea typeface="Montserrat"/>
                <a:cs typeface="Montserrat"/>
                <a:sym typeface="Montserrat"/>
              </a:rPr>
              <a:t>Plán do 2026 – 60 členů</a:t>
            </a:r>
            <a:endParaRPr sz="1600" b="0" i="0" u="none" strike="noStrike" cap="none">
              <a:solidFill>
                <a:srgbClr val="050046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285840" marR="0" lvl="0" indent="-28367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</a:pPr>
            <a:r>
              <a:rPr lang="cs-CZ" sz="1600" b="0" i="0" u="none" strike="noStrike" cap="none">
                <a:solidFill>
                  <a:srgbClr val="050046"/>
                </a:solidFill>
                <a:latin typeface="Montserrat"/>
                <a:ea typeface="Montserrat"/>
                <a:cs typeface="Montserrat"/>
                <a:sym typeface="Montserrat"/>
              </a:rPr>
              <a:t>Postupné zapojování</a:t>
            </a:r>
            <a:endParaRPr sz="1600" b="0" i="0" u="none" strike="noStrike" cap="none">
              <a:solidFill>
                <a:srgbClr val="050046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285840" marR="0" lvl="0" indent="-28367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</a:pPr>
            <a:r>
              <a:rPr lang="cs-CZ" sz="1600" b="0" i="0" u="none" strike="noStrike" cap="none">
                <a:solidFill>
                  <a:srgbClr val="050046"/>
                </a:solidFill>
                <a:latin typeface="Montserrat"/>
                <a:ea typeface="Montserrat"/>
                <a:cs typeface="Montserrat"/>
                <a:sym typeface="Montserrat"/>
              </a:rPr>
              <a:t>Správa přes příspěvkovou org.</a:t>
            </a:r>
            <a:endParaRPr sz="1600" b="0" i="0" u="none" strike="noStrike" cap="none">
              <a:solidFill>
                <a:srgbClr val="050046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285840" marR="0" lvl="0" indent="-28367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</a:pPr>
            <a:r>
              <a:rPr lang="cs-CZ" sz="1600" b="0" i="0" u="none" strike="noStrike" cap="none">
                <a:solidFill>
                  <a:srgbClr val="050046"/>
                </a:solidFill>
                <a:latin typeface="Montserrat"/>
                <a:ea typeface="Montserrat"/>
                <a:cs typeface="Montserrat"/>
                <a:sym typeface="Montserrat"/>
              </a:rPr>
              <a:t>Předpokládaný objem sdílené elektřiny = 880 MWh / rok</a:t>
            </a:r>
            <a:endParaRPr sz="1600" b="0" i="0" u="none" strike="noStrike" cap="none">
              <a:solidFill>
                <a:srgbClr val="050046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285840" marR="0" lvl="0" indent="-28367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</a:pPr>
            <a:r>
              <a:rPr lang="cs-CZ" sz="1600" b="0" i="0" u="none" strike="noStrike" cap="none">
                <a:solidFill>
                  <a:srgbClr val="050046"/>
                </a:solidFill>
                <a:latin typeface="Montserrat"/>
                <a:ea typeface="Montserrat"/>
                <a:cs typeface="Montserrat"/>
                <a:sym typeface="Montserrat"/>
              </a:rPr>
              <a:t>Plány na kombinaci zdrojů (FVE, štěpka)</a:t>
            </a:r>
            <a:endParaRPr sz="1600" b="0" i="0" u="none" strike="noStrike" cap="none">
              <a:solidFill>
                <a:srgbClr val="050046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15" name="Google Shape;215;p15" descr="Obsah obrázku dům, Maketa, Urbánní design, Letecké snímkování  Popis byl vytvořen automaticky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905248" y="1305231"/>
            <a:ext cx="3959711" cy="3270319"/>
          </a:xfrm>
          <a:prstGeom prst="rect">
            <a:avLst/>
          </a:prstGeom>
          <a:noFill/>
          <a:ln>
            <a:noFill/>
          </a:ln>
        </p:spPr>
      </p:pic>
      <p:sp>
        <p:nvSpPr>
          <p:cNvPr id="216" name="Google Shape;216;p15"/>
          <p:cNvSpPr txBox="1"/>
          <p:nvPr/>
        </p:nvSpPr>
        <p:spPr>
          <a:xfrm>
            <a:off x="0" y="146000"/>
            <a:ext cx="9144000" cy="857250"/>
          </a:xfrm>
          <a:prstGeom prst="rect">
            <a:avLst/>
          </a:prstGeom>
          <a:solidFill>
            <a:srgbClr val="050046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Montserrat SemiBold"/>
              <a:buNone/>
            </a:pPr>
            <a:r>
              <a:rPr lang="cs-CZ" sz="3600" b="0" i="0" u="none" strike="noStrike" cap="none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Brumovice, JMK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17" name="Google Shape;217;p1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73516" y="4338907"/>
            <a:ext cx="1253776" cy="47328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14"/>
          <p:cNvSpPr/>
          <p:nvPr/>
        </p:nvSpPr>
        <p:spPr>
          <a:xfrm>
            <a:off x="373516" y="1352473"/>
            <a:ext cx="7941300" cy="3018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cs-CZ" sz="2000" b="1" i="0" u="none" strike="noStrike" cap="none">
                <a:solidFill>
                  <a:srgbClr val="0044FF"/>
                </a:solidFill>
                <a:latin typeface="Montserrat"/>
                <a:ea typeface="Montserrat"/>
                <a:cs typeface="Montserrat"/>
                <a:sym typeface="Montserrat"/>
              </a:rPr>
              <a:t>Revitalizace brownfields</a:t>
            </a:r>
            <a:endParaRPr sz="2000" b="1" i="0" u="none" strike="noStrike" cap="none">
              <a:solidFill>
                <a:srgbClr val="0044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cs-CZ" sz="2000" b="1" i="0" u="none" strike="noStrike" cap="none">
                <a:solidFill>
                  <a:srgbClr val="0044FF"/>
                </a:solidFill>
                <a:latin typeface="Montserrat"/>
                <a:ea typeface="Montserrat"/>
                <a:cs typeface="Montserrat"/>
                <a:sym typeface="Montserrat"/>
              </a:rPr>
              <a:t>projekt CÉRKA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1000" b="1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285840" marR="0" lvl="0" indent="-283679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</a:pPr>
            <a:r>
              <a:rPr lang="cs-CZ" sz="1600" b="0" i="0" u="none" strike="noStrike" cap="none">
                <a:solidFill>
                  <a:srgbClr val="050046"/>
                </a:solidFill>
                <a:latin typeface="Montserrat"/>
                <a:ea typeface="Montserrat"/>
                <a:cs typeface="Montserrat"/>
                <a:sym typeface="Montserrat"/>
              </a:rPr>
              <a:t>Revitalizace dolu Frenštát: 25 ha</a:t>
            </a:r>
            <a:endParaRPr sz="1600" b="0" i="0" u="none" strike="noStrike" cap="none">
              <a:solidFill>
                <a:srgbClr val="050046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285840" marR="0" lvl="0" indent="-283679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</a:pPr>
            <a:r>
              <a:rPr lang="cs-CZ" sz="1600" b="0" i="0" u="none" strike="noStrike" cap="none">
                <a:solidFill>
                  <a:srgbClr val="050046"/>
                </a:solidFill>
                <a:latin typeface="Montserrat"/>
                <a:ea typeface="Montserrat"/>
                <a:cs typeface="Montserrat"/>
                <a:sym typeface="Montserrat"/>
              </a:rPr>
              <a:t>Smart village: inovace, podnikání, </a:t>
            </a:r>
            <a:br>
              <a:rPr lang="cs-CZ" sz="1600" b="0" i="0" u="none" strike="noStrike" cap="none">
                <a:solidFill>
                  <a:srgbClr val="050046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cs-CZ" sz="1600" b="0" i="0" u="none" strike="noStrike" cap="none">
                <a:solidFill>
                  <a:srgbClr val="050046"/>
                </a:solidFill>
                <a:latin typeface="Montserrat"/>
                <a:ea typeface="Montserrat"/>
                <a:cs typeface="Montserrat"/>
                <a:sym typeface="Montserrat"/>
              </a:rPr>
              <a:t>bydlení</a:t>
            </a:r>
            <a:endParaRPr sz="1600" b="0" i="0" u="none" strike="noStrike" cap="none">
              <a:solidFill>
                <a:srgbClr val="050046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285840" marR="0" lvl="0" indent="-283679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</a:pPr>
            <a:r>
              <a:rPr lang="cs-CZ" sz="1600" b="0" i="0" u="none" strike="noStrike" cap="none">
                <a:solidFill>
                  <a:srgbClr val="050046"/>
                </a:solidFill>
                <a:latin typeface="Montserrat"/>
                <a:ea typeface="Montserrat"/>
                <a:cs typeface="Montserrat"/>
                <a:sym typeface="Montserrat"/>
              </a:rPr>
              <a:t>Energetická koncepce</a:t>
            </a:r>
            <a:endParaRPr sz="1600" b="0" i="0" u="none" strike="noStrike" cap="none">
              <a:solidFill>
                <a:srgbClr val="050046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285840" marR="0" lvl="0" indent="-283679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</a:pPr>
            <a:r>
              <a:rPr lang="cs-CZ" sz="1600" b="0" i="0" u="none" strike="noStrike" cap="none">
                <a:solidFill>
                  <a:srgbClr val="050046"/>
                </a:solidFill>
                <a:latin typeface="Montserrat"/>
                <a:ea typeface="Montserrat"/>
                <a:cs typeface="Montserrat"/>
                <a:sym typeface="Montserrat"/>
              </a:rPr>
              <a:t>Energetická komunita s vlastní</a:t>
            </a:r>
            <a:br>
              <a:rPr lang="cs-CZ" sz="1600" b="0" i="0" u="none" strike="noStrike" cap="none">
                <a:solidFill>
                  <a:srgbClr val="050046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cs-CZ" sz="1600" b="0" i="0" u="none" strike="noStrike" cap="none">
                <a:solidFill>
                  <a:srgbClr val="050046"/>
                </a:solidFill>
                <a:latin typeface="Montserrat"/>
                <a:ea typeface="Montserrat"/>
                <a:cs typeface="Montserrat"/>
                <a:sym typeface="Montserrat"/>
              </a:rPr>
              <a:t>distribuční infrastrukturou</a:t>
            </a:r>
            <a:endParaRPr sz="1600" b="0" i="0" u="none" strike="noStrike" cap="none">
              <a:solidFill>
                <a:srgbClr val="05004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23" name="Google Shape;223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662055" y="1352474"/>
            <a:ext cx="4225631" cy="3018634"/>
          </a:xfrm>
          <a:prstGeom prst="rect">
            <a:avLst/>
          </a:prstGeom>
          <a:noFill/>
          <a:ln>
            <a:noFill/>
          </a:ln>
        </p:spPr>
      </p:pic>
      <p:sp>
        <p:nvSpPr>
          <p:cNvPr id="224" name="Google Shape;224;p14"/>
          <p:cNvSpPr txBox="1"/>
          <p:nvPr/>
        </p:nvSpPr>
        <p:spPr>
          <a:xfrm>
            <a:off x="0" y="130324"/>
            <a:ext cx="9144000" cy="857250"/>
          </a:xfrm>
          <a:prstGeom prst="rect">
            <a:avLst/>
          </a:prstGeom>
          <a:solidFill>
            <a:srgbClr val="050046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Montserrat SemiBold"/>
              <a:buNone/>
            </a:pPr>
            <a:r>
              <a:rPr lang="cs-CZ" sz="3600" b="0" i="0" u="none" strike="noStrike" cap="none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Trojanovice, MSK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25" name="Google Shape;225;p1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67990" y="4371108"/>
            <a:ext cx="1253776" cy="47328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18"/>
          <p:cNvSpPr txBox="1">
            <a:spLocks noGrp="1"/>
          </p:cNvSpPr>
          <p:nvPr>
            <p:ph type="body" idx="1"/>
          </p:nvPr>
        </p:nvSpPr>
        <p:spPr>
          <a:xfrm>
            <a:off x="311699" y="1129324"/>
            <a:ext cx="7403100" cy="36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85750" lvl="0" indent="-2857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44FF"/>
              </a:buClr>
              <a:buSzPts val="1400"/>
              <a:buChar char="●"/>
            </a:pPr>
            <a:r>
              <a:rPr lang="cs-CZ" sz="1600" b="1">
                <a:solidFill>
                  <a:srgbClr val="0044FF"/>
                </a:solidFill>
                <a:latin typeface="Montserrat"/>
                <a:ea typeface="Montserrat"/>
                <a:cs typeface="Montserrat"/>
                <a:sym typeface="Montserrat"/>
              </a:rPr>
              <a:t>Místní akční skupiny („MAS“)</a:t>
            </a:r>
            <a:endParaRPr sz="1600" b="1">
              <a:solidFill>
                <a:srgbClr val="0044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91440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50046"/>
              </a:buClr>
              <a:buSzPts val="1400"/>
              <a:buFont typeface="Arial"/>
              <a:buChar char="○"/>
            </a:pPr>
            <a:r>
              <a:rPr lang="cs-CZ">
                <a:solidFill>
                  <a:srgbClr val="050046"/>
                </a:solidFill>
                <a:latin typeface="Montserrat"/>
                <a:ea typeface="Montserrat"/>
                <a:cs typeface="Montserrat"/>
                <a:sym typeface="Montserrat"/>
              </a:rPr>
              <a:t>Školení energetických koordinátorů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  <a:p>
            <a:pPr marL="91440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50046"/>
              </a:buClr>
              <a:buSzPts val="1400"/>
              <a:buFont typeface="Arial"/>
              <a:buChar char="○"/>
            </a:pPr>
            <a:r>
              <a:rPr lang="cs-CZ">
                <a:solidFill>
                  <a:srgbClr val="050046"/>
                </a:solidFill>
                <a:latin typeface="Montserrat"/>
                <a:ea typeface="Montserrat"/>
                <a:cs typeface="Montserrat"/>
                <a:sym typeface="Montserrat"/>
              </a:rPr>
              <a:t>EnkoMAS: Poradenství</a:t>
            </a:r>
            <a:endParaRPr>
              <a:solidFill>
                <a:srgbClr val="050046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91440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50046"/>
              </a:buClr>
              <a:buSzPts val="1400"/>
              <a:buFont typeface="Arial"/>
              <a:buChar char="○"/>
            </a:pPr>
            <a:r>
              <a:rPr lang="cs-CZ">
                <a:solidFill>
                  <a:srgbClr val="050046"/>
                </a:solidFill>
                <a:latin typeface="Montserrat"/>
                <a:ea typeface="Montserrat"/>
                <a:cs typeface="Montserrat"/>
                <a:sym typeface="Montserrat"/>
              </a:rPr>
              <a:t>MAS/ENERKOMy (16x po celé ČR)</a:t>
            </a:r>
            <a:endParaRPr>
              <a:solidFill>
                <a:srgbClr val="050046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137160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50046"/>
              </a:buClr>
              <a:buSzPts val="1400"/>
              <a:buFont typeface="Arial"/>
              <a:buChar char="■"/>
            </a:pPr>
            <a:r>
              <a:rPr lang="cs-CZ">
                <a:solidFill>
                  <a:srgbClr val="050046"/>
                </a:solidFill>
                <a:latin typeface="Montserrat"/>
                <a:ea typeface="Montserrat"/>
                <a:cs typeface="Montserrat"/>
                <a:sym typeface="Montserrat"/>
              </a:rPr>
              <a:t>Opavsko (bioplyn, FVE, VTE)</a:t>
            </a:r>
            <a:endParaRPr>
              <a:solidFill>
                <a:srgbClr val="050046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137160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50046"/>
              </a:buClr>
              <a:buSzPts val="1400"/>
              <a:buFont typeface="Arial"/>
              <a:buChar char="■"/>
            </a:pPr>
            <a:r>
              <a:rPr lang="cs-CZ">
                <a:solidFill>
                  <a:srgbClr val="050046"/>
                </a:solidFill>
                <a:latin typeface="Montserrat"/>
                <a:ea typeface="Montserrat"/>
                <a:cs typeface="Montserrat"/>
                <a:sym typeface="Montserrat"/>
              </a:rPr>
              <a:t>Tanvaldsko (technologie PTR)</a:t>
            </a:r>
            <a:endParaRPr/>
          </a:p>
          <a:p>
            <a:pPr marL="1054100" lvl="2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50046"/>
              </a:buClr>
              <a:buSzPts val="1400"/>
              <a:buNone/>
            </a:pPr>
            <a:endParaRPr sz="800">
              <a:solidFill>
                <a:srgbClr val="050046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285750" lvl="0" indent="-2857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44FF"/>
              </a:buClr>
              <a:buSzPts val="1400"/>
              <a:buChar char="●"/>
            </a:pPr>
            <a:r>
              <a:rPr lang="cs-CZ" sz="1600" b="1">
                <a:solidFill>
                  <a:srgbClr val="0044FF"/>
                </a:solidFill>
                <a:latin typeface="Montserrat"/>
                <a:ea typeface="Montserrat"/>
                <a:cs typeface="Montserrat"/>
                <a:sym typeface="Montserrat"/>
              </a:rPr>
              <a:t>Další projekty</a:t>
            </a:r>
            <a:endParaRPr/>
          </a:p>
          <a:p>
            <a:pPr marL="742950" lvl="1" indent="-2857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50046"/>
              </a:buClr>
              <a:buSzPts val="1200"/>
              <a:buChar char="○"/>
            </a:pPr>
            <a:r>
              <a:rPr lang="cs-CZ">
                <a:solidFill>
                  <a:srgbClr val="050046"/>
                </a:solidFill>
                <a:latin typeface="Montserrat"/>
                <a:ea typeface="Montserrat"/>
                <a:cs typeface="Montserrat"/>
                <a:sym typeface="Montserrat"/>
              </a:rPr>
              <a:t>Pražské společenství obnovitelné energie - FVE na BD</a:t>
            </a:r>
            <a:endParaRPr/>
          </a:p>
          <a:p>
            <a:pPr marL="742950" lvl="1" indent="-2857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50046"/>
              </a:buClr>
              <a:buSzPts val="1200"/>
              <a:buChar char="○"/>
            </a:pPr>
            <a:r>
              <a:rPr lang="cs-CZ">
                <a:solidFill>
                  <a:srgbClr val="050046"/>
                </a:solidFill>
                <a:latin typeface="Montserrat"/>
                <a:ea typeface="Montserrat"/>
                <a:cs typeface="Montserrat"/>
                <a:sym typeface="Montserrat"/>
              </a:rPr>
              <a:t>Chytré Líchy (Židlochovice- JMK) - chytrá čtvrť</a:t>
            </a:r>
            <a:endParaRPr/>
          </a:p>
          <a:p>
            <a:pPr marL="742950" lvl="1" indent="-2857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50046"/>
              </a:buClr>
              <a:buSzPts val="1200"/>
              <a:buChar char="○"/>
            </a:pPr>
            <a:r>
              <a:rPr lang="cs-CZ">
                <a:solidFill>
                  <a:srgbClr val="050046"/>
                </a:solidFill>
                <a:latin typeface="Montserrat"/>
                <a:ea typeface="Montserrat"/>
                <a:cs typeface="Montserrat"/>
                <a:sym typeface="Montserrat"/>
              </a:rPr>
              <a:t>Družstvo energie (Ústecký kraj) - propojení obcí do 3000 ob.</a:t>
            </a:r>
            <a:endParaRPr/>
          </a:p>
          <a:p>
            <a:pPr marL="742950" lvl="1" indent="-2857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50046"/>
              </a:buClr>
              <a:buSzPts val="1200"/>
              <a:buChar char="○"/>
            </a:pPr>
            <a:r>
              <a:rPr lang="cs-CZ">
                <a:solidFill>
                  <a:srgbClr val="050046"/>
                </a:solidFill>
                <a:latin typeface="Montserrat"/>
                <a:ea typeface="Montserrat"/>
                <a:cs typeface="Montserrat"/>
                <a:sym typeface="Montserrat"/>
              </a:rPr>
              <a:t>Statutární město Liberec - klimatická neutralita 2030 -&gt; vývoj provozního modelu</a:t>
            </a:r>
            <a:endParaRPr>
              <a:solidFill>
                <a:srgbClr val="050046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31" name="Google Shape;231;p18"/>
          <p:cNvSpPr txBox="1"/>
          <p:nvPr/>
        </p:nvSpPr>
        <p:spPr>
          <a:xfrm>
            <a:off x="0" y="146000"/>
            <a:ext cx="9144000" cy="857250"/>
          </a:xfrm>
          <a:prstGeom prst="rect">
            <a:avLst/>
          </a:prstGeom>
          <a:solidFill>
            <a:srgbClr val="050046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Montserrat SemiBold"/>
              <a:buNone/>
            </a:pPr>
            <a:r>
              <a:rPr lang="cs-CZ" sz="3600" b="0" i="0" u="none" strike="noStrike" cap="none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Další připravované projekty KE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32" name="Google Shape;232;p1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502236" y="4502727"/>
            <a:ext cx="1330065" cy="4947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7" name="Google Shape;237;p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164288" y="4299942"/>
            <a:ext cx="1811991" cy="619701"/>
          </a:xfrm>
          <a:prstGeom prst="rect">
            <a:avLst/>
          </a:prstGeom>
          <a:noFill/>
          <a:ln>
            <a:noFill/>
          </a:ln>
        </p:spPr>
      </p:pic>
      <p:sp>
        <p:nvSpPr>
          <p:cNvPr id="238" name="Google Shape;238;p19"/>
          <p:cNvSpPr txBox="1"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endParaRPr/>
          </a:p>
        </p:txBody>
      </p:sp>
      <p:sp>
        <p:nvSpPr>
          <p:cNvPr id="239" name="Google Shape;239;p19"/>
          <p:cNvSpPr txBox="1"/>
          <p:nvPr/>
        </p:nvSpPr>
        <p:spPr>
          <a:xfrm>
            <a:off x="0" y="130324"/>
            <a:ext cx="9144000" cy="857250"/>
          </a:xfrm>
          <a:prstGeom prst="rect">
            <a:avLst/>
          </a:prstGeom>
          <a:solidFill>
            <a:srgbClr val="050046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Montserrat SemiBold"/>
              <a:buNone/>
            </a:pPr>
            <a:r>
              <a:rPr lang="cs-CZ" sz="3600" b="0" i="0" u="none" strike="noStrike" cap="none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Jak na solární elektrárny: BD</a:t>
            </a:r>
            <a:endParaRPr sz="3600" b="0" i="0" u="none" strike="noStrike" cap="none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240" name="Google Shape;240;p19" descr="Fotovoltaické panely na střeše bytového domu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691680" y="1350998"/>
            <a:ext cx="5754624" cy="32369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20"/>
          <p:cNvSpPr txBox="1"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50046"/>
              </a:buClr>
              <a:buSzPts val="1600"/>
              <a:buNone/>
            </a:pPr>
            <a:r>
              <a:rPr lang="cs-CZ" sz="1600" b="1">
                <a:solidFill>
                  <a:srgbClr val="050046"/>
                </a:solidFill>
                <a:latin typeface="Montserrat"/>
                <a:ea typeface="Montserrat"/>
                <a:cs typeface="Montserrat"/>
                <a:sym typeface="Montserrat"/>
              </a:rPr>
              <a:t>Benefity vlastní FVE na střeše obecních bytů:</a:t>
            </a:r>
            <a:endParaRPr/>
          </a:p>
          <a:p>
            <a:pPr marL="742950" lvl="1" indent="-285750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rgbClr val="050046"/>
              </a:buClr>
              <a:buSzPts val="1200"/>
              <a:buFont typeface="Noto Sans Symbols"/>
              <a:buChar char="▪"/>
            </a:pPr>
            <a:r>
              <a:rPr lang="cs-CZ" sz="1200">
                <a:solidFill>
                  <a:srgbClr val="050046"/>
                </a:solidFill>
                <a:latin typeface="Montserrat"/>
                <a:ea typeface="Montserrat"/>
                <a:cs typeface="Montserrat"/>
                <a:sym typeface="Montserrat"/>
              </a:rPr>
              <a:t>nabídka levnější / dlouhodobě stabilní ceny elektřiny =&gt; sociální politika obce, opatření proti energetické chudobě</a:t>
            </a:r>
            <a:endParaRPr/>
          </a:p>
          <a:p>
            <a:pPr marL="742950" lvl="1" indent="-285750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rgbClr val="050046"/>
              </a:buClr>
              <a:buSzPts val="1200"/>
              <a:buFont typeface="Noto Sans Symbols"/>
              <a:buChar char="▪"/>
            </a:pPr>
            <a:r>
              <a:rPr lang="cs-CZ" sz="1200">
                <a:solidFill>
                  <a:srgbClr val="050046"/>
                </a:solidFill>
                <a:latin typeface="Montserrat"/>
                <a:ea typeface="Montserrat"/>
                <a:cs typeface="Montserrat"/>
                <a:sym typeface="Montserrat"/>
              </a:rPr>
              <a:t>snižování uhlíkové stopy obce (klimatické plány, SECAP…)</a:t>
            </a:r>
            <a:endParaRPr/>
          </a:p>
          <a:p>
            <a:pPr marL="742950" lvl="1" indent="-209550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None/>
            </a:pPr>
            <a:endParaRPr sz="1200">
              <a:solidFill>
                <a:srgbClr val="050046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1" indent="0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endParaRPr sz="1200">
              <a:solidFill>
                <a:srgbClr val="050046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050046"/>
              </a:buClr>
              <a:buSzPts val="1600"/>
              <a:buNone/>
            </a:pPr>
            <a:r>
              <a:rPr lang="cs-CZ" sz="1600" b="1">
                <a:solidFill>
                  <a:srgbClr val="050046"/>
                </a:solidFill>
                <a:latin typeface="Montserrat"/>
                <a:ea typeface="Montserrat"/>
                <a:cs typeface="Montserrat"/>
                <a:sym typeface="Montserrat"/>
              </a:rPr>
              <a:t>Způsoby uplatnění elektřiny z FVE:</a:t>
            </a:r>
            <a:endParaRPr/>
          </a:p>
          <a:p>
            <a:pPr marL="742950" lvl="1" indent="-285750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rgbClr val="050046"/>
              </a:buClr>
              <a:buSzPts val="1200"/>
              <a:buFont typeface="Noto Sans Symbols"/>
              <a:buChar char="▪"/>
            </a:pPr>
            <a:r>
              <a:rPr lang="cs-CZ" sz="1200">
                <a:solidFill>
                  <a:srgbClr val="050046"/>
                </a:solidFill>
                <a:latin typeface="Montserrat"/>
                <a:ea typeface="Montserrat"/>
                <a:cs typeface="Montserrat"/>
                <a:sym typeface="Montserrat"/>
              </a:rPr>
              <a:t>centrální ohřev vody (tepelné čerpadlo)</a:t>
            </a:r>
            <a:endParaRPr/>
          </a:p>
          <a:p>
            <a:pPr marL="742950" lvl="1" indent="-285750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rgbClr val="0044FF"/>
              </a:buClr>
              <a:buSzPts val="1200"/>
              <a:buFont typeface="Noto Sans Symbols"/>
              <a:buChar char="▪"/>
            </a:pPr>
            <a:r>
              <a:rPr lang="cs-CZ" sz="1200">
                <a:solidFill>
                  <a:srgbClr val="0044FF"/>
                </a:solidFill>
                <a:latin typeface="Montserrat"/>
                <a:ea typeface="Montserrat"/>
                <a:cs typeface="Montserrat"/>
                <a:sym typeface="Montserrat"/>
              </a:rPr>
              <a:t>sdílení elektřiny v jednotlivých bytech</a:t>
            </a:r>
            <a:endParaRPr sz="1600">
              <a:solidFill>
                <a:srgbClr val="050046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46" name="Google Shape;246;p2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164288" y="4299942"/>
            <a:ext cx="1811991" cy="619701"/>
          </a:xfrm>
          <a:prstGeom prst="rect">
            <a:avLst/>
          </a:prstGeom>
          <a:noFill/>
          <a:ln>
            <a:noFill/>
          </a:ln>
        </p:spPr>
      </p:pic>
      <p:sp>
        <p:nvSpPr>
          <p:cNvPr id="247" name="Google Shape;247;p20"/>
          <p:cNvSpPr txBox="1"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endParaRPr/>
          </a:p>
        </p:txBody>
      </p:sp>
      <p:sp>
        <p:nvSpPr>
          <p:cNvPr id="248" name="Google Shape;248;p20"/>
          <p:cNvSpPr txBox="1"/>
          <p:nvPr/>
        </p:nvSpPr>
        <p:spPr>
          <a:xfrm>
            <a:off x="0" y="130324"/>
            <a:ext cx="9144000" cy="857250"/>
          </a:xfrm>
          <a:prstGeom prst="rect">
            <a:avLst/>
          </a:prstGeom>
          <a:solidFill>
            <a:srgbClr val="050046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Montserrat SemiBold"/>
              <a:buNone/>
            </a:pPr>
            <a:r>
              <a:rPr lang="cs-CZ" sz="3600" b="0" i="0" u="none" strike="noStrike" cap="none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Benefity &amp; uplatnění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"/>
          <p:cNvSpPr txBox="1">
            <a:spLocks noGrp="1"/>
          </p:cNvSpPr>
          <p:nvPr>
            <p:ph type="title"/>
          </p:nvPr>
        </p:nvSpPr>
        <p:spPr>
          <a:xfrm>
            <a:off x="0" y="130324"/>
            <a:ext cx="9144000" cy="857250"/>
          </a:xfrm>
          <a:prstGeom prst="rect">
            <a:avLst/>
          </a:prstGeom>
          <a:solidFill>
            <a:srgbClr val="050046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Montserrat SemiBold"/>
              <a:buNone/>
            </a:pPr>
            <a:r>
              <a:rPr lang="cs-CZ" sz="36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Jak na solární elektrárny</a:t>
            </a:r>
            <a:endParaRPr/>
          </a:p>
        </p:txBody>
      </p:sp>
      <p:pic>
        <p:nvPicPr>
          <p:cNvPr id="102" name="Google Shape;102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164288" y="4299942"/>
            <a:ext cx="1811991" cy="619701"/>
          </a:xfrm>
          <a:prstGeom prst="rect">
            <a:avLst/>
          </a:prstGeom>
          <a:noFill/>
          <a:ln>
            <a:noFill/>
          </a:ln>
        </p:spPr>
      </p:pic>
      <p:sp>
        <p:nvSpPr>
          <p:cNvPr id="103" name="Google Shape;103;p2" descr="https://www.masopavsko.cz/evt_image.php?img=4829"/>
          <p:cNvSpPr/>
          <p:nvPr/>
        </p:nvSpPr>
        <p:spPr>
          <a:xfrm>
            <a:off x="4419600" y="2419350"/>
            <a:ext cx="3048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Google Shape;104;p2"/>
          <p:cNvSpPr txBox="1">
            <a:spLocks noGrp="1"/>
          </p:cNvSpPr>
          <p:nvPr>
            <p:ph type="body" idx="1"/>
          </p:nvPr>
        </p:nvSpPr>
        <p:spPr>
          <a:xfrm>
            <a:off x="2627784" y="1269340"/>
            <a:ext cx="4978896" cy="3538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50046"/>
              </a:buClr>
              <a:buSzPts val="2000"/>
              <a:buChar char="•"/>
            </a:pPr>
            <a:r>
              <a:rPr lang="cs-CZ" sz="2000" b="1">
                <a:solidFill>
                  <a:srgbClr val="050046"/>
                </a:solidFill>
                <a:latin typeface="Montserrat"/>
                <a:ea typeface="Montserrat"/>
                <a:cs typeface="Montserrat"/>
                <a:sym typeface="Montserrat"/>
              </a:rPr>
              <a:t>v obci</a:t>
            </a:r>
            <a:endParaRPr/>
          </a:p>
          <a:p>
            <a:pPr marL="342900" lvl="0" indent="-2413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endParaRPr sz="1600" b="1">
              <a:solidFill>
                <a:srgbClr val="050046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342900" lvl="0" indent="-2413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endParaRPr sz="1600" b="1">
              <a:solidFill>
                <a:srgbClr val="050046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342900" lvl="0" indent="-2413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endParaRPr sz="1600" b="1">
              <a:solidFill>
                <a:srgbClr val="050046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342900" lvl="0" indent="-3429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50046"/>
              </a:buClr>
              <a:buSzPts val="2000"/>
              <a:buChar char="•"/>
            </a:pPr>
            <a:r>
              <a:rPr lang="cs-CZ" sz="2000" b="1">
                <a:solidFill>
                  <a:srgbClr val="050046"/>
                </a:solidFill>
                <a:latin typeface="Montserrat"/>
                <a:ea typeface="Montserrat"/>
                <a:cs typeface="Montserrat"/>
                <a:sym typeface="Montserrat"/>
              </a:rPr>
              <a:t>v bytovém domě</a:t>
            </a:r>
            <a:endParaRPr/>
          </a:p>
          <a:p>
            <a:pPr marL="342900" lvl="0" indent="-2413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endParaRPr sz="1600" b="1">
              <a:solidFill>
                <a:srgbClr val="050046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342900" lvl="0" indent="-2413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endParaRPr sz="1600" b="1">
              <a:solidFill>
                <a:srgbClr val="050046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342900" lvl="0" indent="-279400" algn="l" rtl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endParaRPr sz="1000" b="1">
              <a:solidFill>
                <a:srgbClr val="050046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342900" lvl="0" indent="-3429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50046"/>
              </a:buClr>
              <a:buSzPts val="2000"/>
              <a:buChar char="•"/>
            </a:pPr>
            <a:r>
              <a:rPr lang="cs-CZ" sz="2000" b="1">
                <a:solidFill>
                  <a:srgbClr val="050046"/>
                </a:solidFill>
                <a:latin typeface="Montserrat"/>
                <a:ea typeface="Montserrat"/>
                <a:cs typeface="Montserrat"/>
                <a:sym typeface="Montserrat"/>
              </a:rPr>
              <a:t>v družstvu / energetickém společenství</a:t>
            </a:r>
            <a:endParaRPr sz="2000" b="1">
              <a:solidFill>
                <a:srgbClr val="0044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05" name="Google Shape;105;p2" descr="Fotovoltaické panely na střeše bytového domu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41524" y="2572070"/>
            <a:ext cx="1867070" cy="105022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Google Shape;106;p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33030" y="3683756"/>
            <a:ext cx="1867070" cy="112024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" name="Google Shape;107;p2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41524" y="1265898"/>
            <a:ext cx="1867070" cy="124471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21"/>
          <p:cNvSpPr txBox="1"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50046"/>
              </a:buClr>
              <a:buSzPts val="1600"/>
              <a:buNone/>
            </a:pPr>
            <a:r>
              <a:rPr lang="cs-CZ" sz="1600" b="1">
                <a:solidFill>
                  <a:srgbClr val="050046"/>
                </a:solidFill>
                <a:latin typeface="Montserrat"/>
                <a:ea typeface="Montserrat"/>
                <a:cs typeface="Montserrat"/>
                <a:sym typeface="Montserrat"/>
              </a:rPr>
              <a:t>Sloučení odběrných míst (SOM)</a:t>
            </a:r>
            <a:endParaRPr/>
          </a:p>
          <a:p>
            <a:pPr marL="742950" lvl="1" indent="-285750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rgbClr val="050046"/>
              </a:buClr>
              <a:buSzPts val="1200"/>
              <a:buFont typeface="Noto Sans Symbols"/>
              <a:buChar char="▪"/>
            </a:pPr>
            <a:r>
              <a:rPr lang="cs-CZ" sz="1200">
                <a:solidFill>
                  <a:srgbClr val="050046"/>
                </a:solidFill>
                <a:latin typeface="Montserrat"/>
                <a:ea typeface="Montserrat"/>
                <a:cs typeface="Montserrat"/>
                <a:sym typeface="Montserrat"/>
              </a:rPr>
              <a:t>do 1. ledna 2023 jediný způsob, jak v bytovém domě sdílet elektřinu</a:t>
            </a:r>
            <a:endParaRPr/>
          </a:p>
          <a:p>
            <a:pPr marL="742950" lvl="1" indent="-285750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rgbClr val="050046"/>
              </a:buClr>
              <a:buSzPts val="1200"/>
              <a:buFont typeface="Noto Sans Symbols"/>
              <a:buChar char="▪"/>
            </a:pPr>
            <a:r>
              <a:rPr lang="cs-CZ" sz="1200">
                <a:solidFill>
                  <a:srgbClr val="050046"/>
                </a:solidFill>
                <a:latin typeface="Montserrat"/>
                <a:ea typeface="Montserrat"/>
                <a:cs typeface="Montserrat"/>
                <a:sym typeface="Montserrat"/>
              </a:rPr>
              <a:t>toto řešení zahrnuje zrušení jednotlivých odběrných míst v bytech a jejich sloučení do jednoho domovního odběrného místa, čímž vznikne microgrid (mikrosíť)</a:t>
            </a:r>
            <a:endParaRPr/>
          </a:p>
          <a:p>
            <a:pPr marL="742950" lvl="1" indent="-285750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rgbClr val="050046"/>
              </a:buClr>
              <a:buSzPts val="1200"/>
              <a:buFont typeface="Noto Sans Symbols"/>
              <a:buChar char="▪"/>
            </a:pPr>
            <a:r>
              <a:rPr lang="cs-CZ" sz="1200">
                <a:solidFill>
                  <a:srgbClr val="050046"/>
                </a:solidFill>
                <a:latin typeface="Montserrat"/>
                <a:ea typeface="Montserrat"/>
                <a:cs typeface="Montserrat"/>
                <a:sym typeface="Montserrat"/>
              </a:rPr>
              <a:t>v jednotlivých bytech jsou pak nahrazeny elektroměry podružným měřením</a:t>
            </a:r>
            <a:endParaRPr/>
          </a:p>
          <a:p>
            <a:pPr marL="742950" lvl="1" indent="-285750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rgbClr val="050046"/>
              </a:buClr>
              <a:buSzPts val="1200"/>
              <a:buFont typeface="Noto Sans Symbols"/>
              <a:buChar char="▪"/>
            </a:pPr>
            <a:r>
              <a:rPr lang="cs-CZ" sz="1200">
                <a:solidFill>
                  <a:srgbClr val="050046"/>
                </a:solidFill>
                <a:latin typeface="Montserrat"/>
                <a:ea typeface="Montserrat"/>
                <a:cs typeface="Montserrat"/>
                <a:sym typeface="Montserrat"/>
              </a:rPr>
              <a:t>celý dům má jednoho společného dodavatele elektřiny (podobně jako je tomu v případě dodavatelů tepla nebo vody)</a:t>
            </a:r>
            <a:endParaRPr/>
          </a:p>
          <a:p>
            <a:pPr marL="457200" lvl="1" indent="0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endParaRPr sz="1200">
              <a:solidFill>
                <a:srgbClr val="050046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050046"/>
              </a:buClr>
              <a:buSzPts val="1600"/>
              <a:buNone/>
            </a:pPr>
            <a:r>
              <a:rPr lang="cs-CZ" sz="1600" b="1">
                <a:solidFill>
                  <a:srgbClr val="050046"/>
                </a:solidFill>
                <a:latin typeface="Montserrat"/>
                <a:ea typeface="Montserrat"/>
                <a:cs typeface="Montserrat"/>
                <a:sym typeface="Montserrat"/>
              </a:rPr>
              <a:t>Sdílení elektřiny podle vyhlášky o Pravidlech trhu s elektřinou (PRTE)</a:t>
            </a:r>
            <a:endParaRPr/>
          </a:p>
          <a:p>
            <a:pPr marL="742950" lvl="1" indent="-285750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rgbClr val="050046"/>
              </a:buClr>
              <a:buSzPts val="1200"/>
              <a:buFont typeface="Noto Sans Symbols"/>
              <a:buChar char="▪"/>
            </a:pPr>
            <a:r>
              <a:rPr lang="cs-CZ" sz="1200">
                <a:solidFill>
                  <a:srgbClr val="050046"/>
                </a:solidFill>
                <a:latin typeface="Montserrat"/>
                <a:ea typeface="Montserrat"/>
                <a:cs typeface="Montserrat"/>
                <a:sym typeface="Montserrat"/>
              </a:rPr>
              <a:t>nový model sdílení platný od 1. ledna 2023</a:t>
            </a:r>
            <a:endParaRPr/>
          </a:p>
          <a:p>
            <a:pPr marL="742950" lvl="1" indent="-285750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rgbClr val="050046"/>
              </a:buClr>
              <a:buSzPts val="1200"/>
              <a:buFont typeface="Noto Sans Symbols"/>
              <a:buChar char="▪"/>
            </a:pPr>
            <a:r>
              <a:rPr lang="cs-CZ" sz="1200">
                <a:solidFill>
                  <a:srgbClr val="050046"/>
                </a:solidFill>
                <a:latin typeface="Montserrat"/>
                <a:ea typeface="Montserrat"/>
                <a:cs typeface="Montserrat"/>
                <a:sym typeface="Montserrat"/>
              </a:rPr>
              <a:t>pro majitele bytů, kteří se do sdílení zapojit nechtějí, se nic nemění a dál odebírají elektřinu ze sítě jako doposud; všichni účastníci sdílení si také mohou i nadále sami vybírat dodavatele elektřiny</a:t>
            </a:r>
            <a:endParaRPr/>
          </a:p>
          <a:p>
            <a:pPr marL="742950" lvl="1" indent="-285750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rgbClr val="050046"/>
              </a:buClr>
              <a:buSzPts val="1200"/>
              <a:buFont typeface="Noto Sans Symbols"/>
              <a:buChar char="▪"/>
            </a:pPr>
            <a:r>
              <a:rPr lang="cs-CZ" sz="1200">
                <a:solidFill>
                  <a:srgbClr val="050046"/>
                </a:solidFill>
                <a:latin typeface="Montserrat"/>
                <a:ea typeface="Montserrat"/>
                <a:cs typeface="Montserrat"/>
                <a:sym typeface="Montserrat"/>
              </a:rPr>
              <a:t>všechna do sdílení zapojená odběrná místa musí mít nově nainstalované průběhové elektroměry</a:t>
            </a:r>
            <a:endParaRPr/>
          </a:p>
          <a:p>
            <a:pPr marL="742950" lvl="1" indent="-285750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rgbClr val="050046"/>
              </a:buClr>
              <a:buSzPts val="1200"/>
              <a:buFont typeface="Noto Sans Symbols"/>
              <a:buChar char="▪"/>
            </a:pPr>
            <a:r>
              <a:rPr lang="cs-CZ" sz="1200">
                <a:solidFill>
                  <a:srgbClr val="050046"/>
                </a:solidFill>
                <a:latin typeface="Montserrat"/>
                <a:ea typeface="Montserrat"/>
                <a:cs typeface="Montserrat"/>
                <a:sym typeface="Montserrat"/>
              </a:rPr>
              <a:t>všichni zapojení do sdílení si odsouhlasí alokační klíč</a:t>
            </a:r>
            <a:endParaRPr/>
          </a:p>
        </p:txBody>
      </p:sp>
      <p:pic>
        <p:nvPicPr>
          <p:cNvPr id="254" name="Google Shape;254;p2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164288" y="4299942"/>
            <a:ext cx="1811991" cy="619701"/>
          </a:xfrm>
          <a:prstGeom prst="rect">
            <a:avLst/>
          </a:prstGeom>
          <a:noFill/>
          <a:ln>
            <a:noFill/>
          </a:ln>
        </p:spPr>
      </p:pic>
      <p:sp>
        <p:nvSpPr>
          <p:cNvPr id="255" name="Google Shape;255;p21"/>
          <p:cNvSpPr txBox="1"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endParaRPr/>
          </a:p>
        </p:txBody>
      </p:sp>
      <p:sp>
        <p:nvSpPr>
          <p:cNvPr id="256" name="Google Shape;256;p21"/>
          <p:cNvSpPr txBox="1"/>
          <p:nvPr/>
        </p:nvSpPr>
        <p:spPr>
          <a:xfrm>
            <a:off x="0" y="130324"/>
            <a:ext cx="9144000" cy="857250"/>
          </a:xfrm>
          <a:prstGeom prst="rect">
            <a:avLst/>
          </a:prstGeom>
          <a:solidFill>
            <a:srgbClr val="050046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Montserrat SemiBold"/>
              <a:buNone/>
            </a:pPr>
            <a:r>
              <a:rPr lang="cs-CZ" sz="3600" b="0" i="0" u="none" strike="noStrike" cap="none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Varianty sdílení elektřiny v BD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1" name="Google Shape;261;p2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164288" y="4299942"/>
            <a:ext cx="1811991" cy="619701"/>
          </a:xfrm>
          <a:prstGeom prst="rect">
            <a:avLst/>
          </a:prstGeom>
          <a:noFill/>
          <a:ln>
            <a:noFill/>
          </a:ln>
        </p:spPr>
      </p:pic>
      <p:sp>
        <p:nvSpPr>
          <p:cNvPr id="262" name="Google Shape;262;p22"/>
          <p:cNvSpPr txBox="1"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endParaRPr/>
          </a:p>
        </p:txBody>
      </p:sp>
      <p:sp>
        <p:nvSpPr>
          <p:cNvPr id="263" name="Google Shape;263;p22"/>
          <p:cNvSpPr txBox="1"/>
          <p:nvPr/>
        </p:nvSpPr>
        <p:spPr>
          <a:xfrm>
            <a:off x="0" y="130324"/>
            <a:ext cx="9144000" cy="857250"/>
          </a:xfrm>
          <a:prstGeom prst="rect">
            <a:avLst/>
          </a:prstGeom>
          <a:solidFill>
            <a:srgbClr val="050046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Montserrat SemiBold"/>
              <a:buNone/>
            </a:pPr>
            <a:r>
              <a:rPr lang="cs-CZ" sz="3600" b="0" i="0" u="none" strike="noStrike" cap="none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Sloučení odběrných míst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4" name="Google Shape;264;p22"/>
          <p:cNvSpPr txBox="1"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139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endParaRPr/>
          </a:p>
        </p:txBody>
      </p:sp>
      <p:pic>
        <p:nvPicPr>
          <p:cNvPr id="265" name="Google Shape;265;p2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448" y="1063229"/>
            <a:ext cx="9144000" cy="395913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0" name="Google Shape;270;p2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164288" y="4299942"/>
            <a:ext cx="1811991" cy="619701"/>
          </a:xfrm>
          <a:prstGeom prst="rect">
            <a:avLst/>
          </a:prstGeom>
          <a:noFill/>
          <a:ln>
            <a:noFill/>
          </a:ln>
        </p:spPr>
      </p:pic>
      <p:sp>
        <p:nvSpPr>
          <p:cNvPr id="271" name="Google Shape;271;p23"/>
          <p:cNvSpPr txBox="1"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endParaRPr/>
          </a:p>
        </p:txBody>
      </p:sp>
      <p:sp>
        <p:nvSpPr>
          <p:cNvPr id="272" name="Google Shape;272;p23"/>
          <p:cNvSpPr txBox="1"/>
          <p:nvPr/>
        </p:nvSpPr>
        <p:spPr>
          <a:xfrm>
            <a:off x="0" y="130324"/>
            <a:ext cx="9144000" cy="857250"/>
          </a:xfrm>
          <a:prstGeom prst="rect">
            <a:avLst/>
          </a:prstGeom>
          <a:solidFill>
            <a:srgbClr val="050046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Montserrat SemiBold"/>
              <a:buNone/>
            </a:pPr>
            <a:r>
              <a:rPr lang="cs-CZ" sz="3600" b="0" i="0" u="none" strike="noStrike" cap="none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Sdílení podle vyhlášky o PRTE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73" name="Google Shape;273;p23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4">
            <a:alphaModFix/>
          </a:blip>
          <a:srcRect/>
          <a:stretch/>
        </p:blipFill>
        <p:spPr>
          <a:xfrm>
            <a:off x="2448819" y="1063229"/>
            <a:ext cx="4258269" cy="399419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p24"/>
          <p:cNvSpPr txBox="1"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50046"/>
              </a:buClr>
              <a:buSzPts val="1600"/>
              <a:buChar char="•"/>
            </a:pPr>
            <a:r>
              <a:rPr lang="cs-CZ" sz="1600" b="1">
                <a:solidFill>
                  <a:srgbClr val="050046"/>
                </a:solidFill>
                <a:latin typeface="Montserrat"/>
                <a:ea typeface="Montserrat"/>
                <a:cs typeface="Montserrat"/>
                <a:sym typeface="Montserrat"/>
              </a:rPr>
              <a:t>Pouze FVE bez dalších technologii</a:t>
            </a:r>
            <a:endParaRPr/>
          </a:p>
          <a:p>
            <a:pPr marL="342900" lvl="0" indent="-3429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050046"/>
              </a:buClr>
              <a:buSzPts val="1600"/>
              <a:buChar char="•"/>
            </a:pPr>
            <a:r>
              <a:rPr lang="cs-CZ" sz="1600" b="1">
                <a:solidFill>
                  <a:srgbClr val="050046"/>
                </a:solidFill>
                <a:latin typeface="Montserrat"/>
                <a:ea typeface="Montserrat"/>
                <a:cs typeface="Montserrat"/>
                <a:sym typeface="Montserrat"/>
              </a:rPr>
              <a:t>FVE s vytápěním či ohřevem užitkové vody</a:t>
            </a:r>
            <a:endParaRPr/>
          </a:p>
          <a:p>
            <a:pPr marL="342900" lvl="0" indent="-3429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050046"/>
              </a:buClr>
              <a:buSzPts val="1600"/>
              <a:buChar char="•"/>
            </a:pPr>
            <a:r>
              <a:rPr lang="cs-CZ" sz="1600" b="1">
                <a:solidFill>
                  <a:srgbClr val="050046"/>
                </a:solidFill>
                <a:latin typeface="Montserrat"/>
                <a:ea typeface="Montserrat"/>
                <a:cs typeface="Montserrat"/>
                <a:sym typeface="Montserrat"/>
              </a:rPr>
              <a:t>FVE s bateriovým systémem</a:t>
            </a:r>
            <a:endParaRPr/>
          </a:p>
          <a:p>
            <a:pPr marL="342900" lvl="0" indent="-3429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050046"/>
              </a:buClr>
              <a:buSzPts val="1600"/>
              <a:buChar char="•"/>
            </a:pPr>
            <a:r>
              <a:rPr lang="cs-CZ" sz="1600" b="1">
                <a:solidFill>
                  <a:srgbClr val="050046"/>
                </a:solidFill>
                <a:latin typeface="Montserrat"/>
                <a:ea typeface="Montserrat"/>
                <a:cs typeface="Montserrat"/>
                <a:sym typeface="Montserrat"/>
              </a:rPr>
              <a:t>FVE s dobíjecí stanicí pro elektromobily</a:t>
            </a:r>
            <a:endParaRPr/>
          </a:p>
          <a:p>
            <a:pPr marL="342900" lvl="0" indent="-3429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050046"/>
              </a:buClr>
              <a:buSzPts val="1600"/>
              <a:buChar char="•"/>
            </a:pPr>
            <a:r>
              <a:rPr lang="cs-CZ" sz="1600" i="1">
                <a:solidFill>
                  <a:srgbClr val="050046"/>
                </a:solidFill>
                <a:latin typeface="Montserrat"/>
                <a:ea typeface="Montserrat"/>
                <a:cs typeface="Montserrat"/>
                <a:sym typeface="Montserrat"/>
              </a:rPr>
              <a:t>Solární termický ohřev vody</a:t>
            </a:r>
            <a:endParaRPr/>
          </a:p>
          <a:p>
            <a:pPr marL="342900" lvl="0" indent="-266700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endParaRPr sz="1200">
              <a:solidFill>
                <a:srgbClr val="050046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79" name="Google Shape;279;p24"/>
          <p:cNvSpPr txBox="1"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endParaRPr/>
          </a:p>
        </p:txBody>
      </p:sp>
      <p:sp>
        <p:nvSpPr>
          <p:cNvPr id="280" name="Google Shape;280;p24"/>
          <p:cNvSpPr txBox="1"/>
          <p:nvPr/>
        </p:nvSpPr>
        <p:spPr>
          <a:xfrm>
            <a:off x="0" y="130324"/>
            <a:ext cx="9144000" cy="857250"/>
          </a:xfrm>
          <a:prstGeom prst="rect">
            <a:avLst/>
          </a:prstGeom>
          <a:solidFill>
            <a:srgbClr val="050046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Montserrat SemiBold"/>
              <a:buNone/>
            </a:pPr>
            <a:r>
              <a:rPr lang="cs-CZ" sz="3600" b="0" i="0" u="none" strike="noStrike" cap="none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Nejčastější technické varianty s FVE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81" name="Google Shape;281;p2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57200" y="2868037"/>
            <a:ext cx="7067128" cy="2051606"/>
          </a:xfrm>
          <a:prstGeom prst="rect">
            <a:avLst/>
          </a:prstGeom>
          <a:noFill/>
          <a:ln>
            <a:noFill/>
          </a:ln>
        </p:spPr>
      </p:pic>
      <p:pic>
        <p:nvPicPr>
          <p:cNvPr id="282" name="Google Shape;282;p2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164288" y="4299942"/>
            <a:ext cx="1811991" cy="6197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7" name="Google Shape;287;p2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164288" y="4299942"/>
            <a:ext cx="1811991" cy="619701"/>
          </a:xfrm>
          <a:prstGeom prst="rect">
            <a:avLst/>
          </a:prstGeom>
          <a:noFill/>
          <a:ln>
            <a:noFill/>
          </a:ln>
        </p:spPr>
      </p:pic>
      <p:sp>
        <p:nvSpPr>
          <p:cNvPr id="288" name="Google Shape;288;p25"/>
          <p:cNvSpPr txBox="1"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endParaRPr/>
          </a:p>
        </p:txBody>
      </p:sp>
      <p:sp>
        <p:nvSpPr>
          <p:cNvPr id="289" name="Google Shape;289;p25"/>
          <p:cNvSpPr txBox="1"/>
          <p:nvPr/>
        </p:nvSpPr>
        <p:spPr>
          <a:xfrm>
            <a:off x="0" y="130324"/>
            <a:ext cx="9144000" cy="857250"/>
          </a:xfrm>
          <a:prstGeom prst="rect">
            <a:avLst/>
          </a:prstGeom>
          <a:solidFill>
            <a:srgbClr val="050046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Montserrat SemiBold"/>
              <a:buNone/>
            </a:pPr>
            <a:r>
              <a:rPr lang="cs-CZ" sz="3600" b="0" i="0" u="none" strike="noStrike" cap="none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Sdílení z pohledu pronajímatele BD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0" name="Google Shape;290;p2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880635" y="1045924"/>
            <a:ext cx="4994174" cy="39325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" name="Google Shape;296;p2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323198">
            <a:off x="5281255" y="1289259"/>
            <a:ext cx="2184273" cy="3110103"/>
          </a:xfrm>
          <a:prstGeom prst="rect">
            <a:avLst/>
          </a:prstGeom>
          <a:noFill/>
          <a:ln>
            <a:noFill/>
          </a:ln>
        </p:spPr>
      </p:pic>
      <p:pic>
        <p:nvPicPr>
          <p:cNvPr id="297" name="Google Shape;297;p2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164288" y="4299942"/>
            <a:ext cx="1811991" cy="619701"/>
          </a:xfrm>
          <a:prstGeom prst="rect">
            <a:avLst/>
          </a:prstGeom>
          <a:noFill/>
          <a:ln>
            <a:noFill/>
          </a:ln>
        </p:spPr>
      </p:pic>
      <p:sp>
        <p:nvSpPr>
          <p:cNvPr id="299" name="Google Shape;299;p26"/>
          <p:cNvSpPr txBox="1"/>
          <p:nvPr/>
        </p:nvSpPr>
        <p:spPr>
          <a:xfrm>
            <a:off x="0" y="130324"/>
            <a:ext cx="9144000" cy="857250"/>
          </a:xfrm>
          <a:prstGeom prst="rect">
            <a:avLst/>
          </a:prstGeom>
          <a:solidFill>
            <a:srgbClr val="050046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Montserrat SemiBold"/>
              <a:buNone/>
            </a:pPr>
            <a:r>
              <a:rPr lang="cs-CZ" sz="3600" b="0" i="0" u="none" strike="noStrike" cap="none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Ke stažení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" name="Google Shape;300;p26"/>
          <p:cNvSpPr txBox="1"/>
          <p:nvPr/>
        </p:nvSpPr>
        <p:spPr>
          <a:xfrm>
            <a:off x="17572" y="4531332"/>
            <a:ext cx="7283152" cy="410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5224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cs-CZ" sz="1600" b="0" i="0" u="none" strike="noStrike" cap="none">
                <a:solidFill>
                  <a:srgbClr val="050046"/>
                </a:solidFill>
                <a:latin typeface="Montserrat"/>
                <a:ea typeface="Montserrat"/>
                <a:cs typeface="Montserrat"/>
                <a:sym typeface="Montserrat"/>
              </a:rPr>
              <a:t>Jak na společnou FVE u bytových domů</a:t>
            </a:r>
            <a:r>
              <a:rPr lang="cs-CZ" sz="1600" b="0" i="0" u="none" strike="noStrike" cap="none">
                <a:solidFill>
                  <a:srgbClr val="050046"/>
                </a:solidFill>
                <a:latin typeface="Calibri"/>
                <a:ea typeface="Calibri"/>
                <a:cs typeface="Calibri"/>
                <a:sym typeface="Calibri"/>
              </a:rPr>
              <a:t>: </a:t>
            </a:r>
            <a:r>
              <a:rPr lang="cs-CZ" sz="1800" b="0" i="0" u="sng" strike="noStrike" cap="none">
                <a:solidFill>
                  <a:srgbClr val="050046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bit.ly/fve-bytove-domy</a:t>
            </a:r>
            <a:endParaRPr sz="1800" b="0" i="0" u="none" strike="noStrike" cap="none">
              <a:solidFill>
                <a:srgbClr val="050046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301" name="Google Shape;301;p26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 rot="173538">
            <a:off x="3494558" y="1205061"/>
            <a:ext cx="2187702" cy="3099816"/>
          </a:xfrm>
          <a:prstGeom prst="rect">
            <a:avLst/>
          </a:prstGeom>
          <a:noFill/>
          <a:ln>
            <a:noFill/>
          </a:ln>
        </p:spPr>
      </p:pic>
      <p:pic>
        <p:nvPicPr>
          <p:cNvPr id="302" name="Google Shape;302;p26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 rot="-242317">
            <a:off x="1870130" y="1249390"/>
            <a:ext cx="2187702" cy="309981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" name="Google Shape;307;p2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164288" y="4299942"/>
            <a:ext cx="1811991" cy="619701"/>
          </a:xfrm>
          <a:prstGeom prst="rect">
            <a:avLst/>
          </a:prstGeom>
          <a:noFill/>
          <a:ln>
            <a:noFill/>
          </a:ln>
        </p:spPr>
      </p:pic>
      <p:sp>
        <p:nvSpPr>
          <p:cNvPr id="308" name="Google Shape;308;p27"/>
          <p:cNvSpPr txBox="1"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endParaRPr/>
          </a:p>
        </p:txBody>
      </p:sp>
      <p:sp>
        <p:nvSpPr>
          <p:cNvPr id="309" name="Google Shape;309;p27"/>
          <p:cNvSpPr txBox="1"/>
          <p:nvPr/>
        </p:nvSpPr>
        <p:spPr>
          <a:xfrm>
            <a:off x="0" y="130324"/>
            <a:ext cx="9144000" cy="857250"/>
          </a:xfrm>
          <a:prstGeom prst="rect">
            <a:avLst/>
          </a:prstGeom>
          <a:solidFill>
            <a:srgbClr val="050046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Montserrat SemiBold"/>
              <a:buNone/>
            </a:pPr>
            <a:r>
              <a:rPr lang="cs-CZ" sz="3600" b="0" i="0" u="none" strike="noStrike" cap="none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Jak na solární elektrárny: DRUŽSTVO</a:t>
            </a:r>
            <a:endParaRPr sz="3600" b="0" i="0" u="none" strike="noStrike" cap="none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310" name="Google Shape;310;p2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691680" y="1178014"/>
            <a:ext cx="5760640" cy="34563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28"/>
          <p:cNvSpPr txBox="1">
            <a:spLocks noGrp="1"/>
          </p:cNvSpPr>
          <p:nvPr>
            <p:ph type="title"/>
          </p:nvPr>
        </p:nvSpPr>
        <p:spPr>
          <a:xfrm>
            <a:off x="0" y="130324"/>
            <a:ext cx="9144000" cy="857250"/>
          </a:xfrm>
          <a:prstGeom prst="rect">
            <a:avLst/>
          </a:prstGeom>
          <a:solidFill>
            <a:srgbClr val="050046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Montserrat SemiBold"/>
              <a:buNone/>
            </a:pPr>
            <a:r>
              <a:rPr lang="cs-CZ" sz="36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Jak na solární elektrárny: DRUŽSTVO</a:t>
            </a:r>
            <a:endParaRPr sz="36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316" name="Google Shape;316;p2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164288" y="4299942"/>
            <a:ext cx="1811991" cy="619701"/>
          </a:xfrm>
          <a:prstGeom prst="rect">
            <a:avLst/>
          </a:prstGeom>
          <a:noFill/>
          <a:ln>
            <a:noFill/>
          </a:ln>
        </p:spPr>
      </p:pic>
      <p:sp>
        <p:nvSpPr>
          <p:cNvPr id="317" name="Google Shape;317;p28" descr="https://www.masopavsko.cz/evt_image.php?img=4829"/>
          <p:cNvSpPr/>
          <p:nvPr/>
        </p:nvSpPr>
        <p:spPr>
          <a:xfrm>
            <a:off x="4419600" y="2419350"/>
            <a:ext cx="3048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8" name="Google Shape;318;p28"/>
          <p:cNvSpPr txBox="1"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50046"/>
              </a:buClr>
              <a:buSzPts val="1600"/>
              <a:buChar char="•"/>
            </a:pPr>
            <a:r>
              <a:rPr lang="cs-CZ" sz="1600">
                <a:solidFill>
                  <a:srgbClr val="050046"/>
                </a:solidFill>
                <a:latin typeface="Montserrat"/>
                <a:ea typeface="Montserrat"/>
                <a:cs typeface="Montserrat"/>
                <a:sym typeface="Montserrat"/>
              </a:rPr>
              <a:t>projekt komunitního družstva lze zatím postavit jen na společné investici do OZE a </a:t>
            </a:r>
            <a:r>
              <a:rPr lang="cs-CZ" sz="1600">
                <a:solidFill>
                  <a:srgbClr val="0044FF"/>
                </a:solidFill>
                <a:latin typeface="Montserrat"/>
                <a:ea typeface="Montserrat"/>
                <a:cs typeface="Montserrat"/>
                <a:sym typeface="Montserrat"/>
              </a:rPr>
              <a:t>prodeji vyrobené elektřiny</a:t>
            </a:r>
            <a:r>
              <a:rPr lang="cs-CZ" sz="1600">
                <a:solidFill>
                  <a:srgbClr val="050046"/>
                </a:solidFill>
                <a:latin typeface="Montserrat"/>
                <a:ea typeface="Montserrat"/>
                <a:cs typeface="Montserrat"/>
                <a:sym typeface="Montserrat"/>
              </a:rPr>
              <a:t>, ale nikoliv na sdílení (čekáme na legislativu)</a:t>
            </a:r>
            <a:endParaRPr/>
          </a:p>
          <a:p>
            <a:pPr marL="342900" lvl="0" indent="-2413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endParaRPr sz="1600">
              <a:solidFill>
                <a:srgbClr val="050046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342900" lvl="0" indent="-3429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050046"/>
              </a:buClr>
              <a:buSzPts val="1600"/>
              <a:buChar char="•"/>
            </a:pPr>
            <a:r>
              <a:rPr lang="cs-CZ" sz="1600">
                <a:solidFill>
                  <a:srgbClr val="050046"/>
                </a:solidFill>
                <a:latin typeface="Montserrat"/>
                <a:ea typeface="Montserrat"/>
                <a:cs typeface="Montserrat"/>
                <a:sym typeface="Montserrat"/>
              </a:rPr>
              <a:t>příkladem může být družstevní projekt střešní FVE </a:t>
            </a:r>
            <a:r>
              <a:rPr lang="cs-CZ" sz="1600">
                <a:solidFill>
                  <a:srgbClr val="0044FF"/>
                </a:solidFill>
                <a:latin typeface="Montserrat"/>
                <a:ea typeface="Montserrat"/>
                <a:cs typeface="Montserrat"/>
                <a:sym typeface="Montserrat"/>
              </a:rPr>
              <a:t>Energetického družstva Hnutí DUHA </a:t>
            </a:r>
            <a:r>
              <a:rPr lang="cs-CZ" sz="1600">
                <a:solidFill>
                  <a:srgbClr val="050046"/>
                </a:solidFill>
                <a:latin typeface="Montserrat"/>
                <a:ea typeface="Montserrat"/>
                <a:cs typeface="Montserrat"/>
                <a:sym typeface="Montserrat"/>
              </a:rPr>
              <a:t>(viz </a:t>
            </a:r>
            <a:r>
              <a:rPr lang="cs-CZ" sz="1600" u="sng">
                <a:solidFill>
                  <a:srgbClr val="050046"/>
                </a:solidFill>
                <a:latin typeface="Montserrat"/>
                <a:ea typeface="Montserrat"/>
                <a:cs typeface="Montserrat"/>
                <a:sym typeface="Montserrat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zde</a:t>
            </a:r>
            <a:r>
              <a:rPr lang="cs-CZ" sz="1600">
                <a:solidFill>
                  <a:srgbClr val="050046"/>
                </a:solidFill>
                <a:latin typeface="Montserrat"/>
                <a:ea typeface="Montserrat"/>
                <a:cs typeface="Montserrat"/>
                <a:sym typeface="Montserrat"/>
              </a:rPr>
              <a:t>)</a:t>
            </a:r>
            <a:endParaRPr/>
          </a:p>
          <a:p>
            <a:pPr marL="342900" lvl="0" indent="-2413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endParaRPr sz="1600">
              <a:solidFill>
                <a:srgbClr val="050046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342900" lvl="0" indent="-3429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050046"/>
              </a:buClr>
              <a:buSzPts val="1600"/>
              <a:buChar char="•"/>
            </a:pPr>
            <a:r>
              <a:rPr lang="cs-CZ" sz="1600">
                <a:solidFill>
                  <a:srgbClr val="050046"/>
                </a:solidFill>
                <a:latin typeface="Montserrat"/>
                <a:ea typeface="Montserrat"/>
                <a:cs typeface="Montserrat"/>
                <a:sym typeface="Montserrat"/>
              </a:rPr>
              <a:t>lze očekávat, že v budoucnu se do podobných projektů budou zapojovat i obce (nutno počítat s menším vlivem; 1 člen = 1 hlas, bez rozdílu ve výši investice)</a:t>
            </a:r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4" name="Google Shape;324;p2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164288" y="4299942"/>
            <a:ext cx="1811991" cy="619701"/>
          </a:xfrm>
          <a:prstGeom prst="rect">
            <a:avLst/>
          </a:prstGeom>
          <a:noFill/>
          <a:ln>
            <a:noFill/>
          </a:ln>
        </p:spPr>
      </p:pic>
      <p:sp>
        <p:nvSpPr>
          <p:cNvPr id="325" name="Google Shape;325;p29"/>
          <p:cNvSpPr txBox="1"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endParaRPr/>
          </a:p>
        </p:txBody>
      </p:sp>
      <p:sp>
        <p:nvSpPr>
          <p:cNvPr id="326" name="Google Shape;326;p29"/>
          <p:cNvSpPr txBox="1"/>
          <p:nvPr/>
        </p:nvSpPr>
        <p:spPr>
          <a:xfrm>
            <a:off x="0" y="130324"/>
            <a:ext cx="9144000" cy="857250"/>
          </a:xfrm>
          <a:prstGeom prst="rect">
            <a:avLst/>
          </a:prstGeom>
          <a:solidFill>
            <a:srgbClr val="050046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Montserrat SemiBold"/>
              <a:buNone/>
            </a:pPr>
            <a:r>
              <a:rPr lang="cs-CZ" sz="3600" b="0" i="0" u="none" strike="noStrike" cap="none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Ke stažení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27" name="Google Shape;327;p2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240481">
            <a:off x="3390934" y="1282050"/>
            <a:ext cx="2362133" cy="3352119"/>
          </a:xfrm>
          <a:prstGeom prst="rect">
            <a:avLst/>
          </a:prstGeom>
          <a:noFill/>
          <a:ln>
            <a:noFill/>
          </a:ln>
        </p:spPr>
      </p:pic>
      <p:sp>
        <p:nvSpPr>
          <p:cNvPr id="328" name="Google Shape;328;p29"/>
          <p:cNvSpPr txBox="1"/>
          <p:nvPr/>
        </p:nvSpPr>
        <p:spPr>
          <a:xfrm>
            <a:off x="3059832" y="4665583"/>
            <a:ext cx="2590657" cy="3553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5224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cs-CZ" sz="1600" b="0" i="0" u="none" strike="noStrike" cap="none">
                <a:solidFill>
                  <a:srgbClr val="050046"/>
                </a:solidFill>
                <a:latin typeface="Montserrat"/>
                <a:ea typeface="Montserrat"/>
                <a:cs typeface="Montserrat"/>
                <a:sym typeface="Montserrat"/>
              </a:rPr>
              <a:t>Odkaz ke stažení: </a:t>
            </a:r>
            <a:r>
              <a:rPr lang="cs-CZ" sz="1600" b="1" i="0" u="sng" strike="noStrike" cap="none">
                <a:solidFill>
                  <a:srgbClr val="050046"/>
                </a:solidFill>
                <a:latin typeface="Montserrat"/>
                <a:ea typeface="Montserrat"/>
                <a:cs typeface="Montserrat"/>
                <a:sym typeface="Montserrat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zde</a:t>
            </a:r>
            <a:endParaRPr sz="1800" b="1" i="0" u="none" strike="noStrike" cap="none">
              <a:solidFill>
                <a:srgbClr val="050046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p30"/>
          <p:cNvSpPr txBox="1">
            <a:spLocks noGrp="1"/>
          </p:cNvSpPr>
          <p:nvPr>
            <p:ph type="title"/>
          </p:nvPr>
        </p:nvSpPr>
        <p:spPr>
          <a:xfrm>
            <a:off x="0" y="130324"/>
            <a:ext cx="9144000" cy="857250"/>
          </a:xfrm>
          <a:prstGeom prst="rect">
            <a:avLst/>
          </a:prstGeom>
          <a:solidFill>
            <a:srgbClr val="050046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Montserrat SemiBold"/>
              <a:buNone/>
            </a:pPr>
            <a:r>
              <a:rPr lang="cs-CZ" sz="36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Nabídka dotační podpory</a:t>
            </a:r>
            <a:endParaRPr sz="36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335" name="Google Shape;335;p3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47709" y="4475018"/>
            <a:ext cx="1328570" cy="444625"/>
          </a:xfrm>
          <a:prstGeom prst="rect">
            <a:avLst/>
          </a:prstGeom>
          <a:noFill/>
          <a:ln>
            <a:noFill/>
          </a:ln>
        </p:spPr>
      </p:pic>
      <p:sp>
        <p:nvSpPr>
          <p:cNvPr id="336" name="Google Shape;336;p30" descr="https://www.masopavsko.cz/evt_image.php?img=4829"/>
          <p:cNvSpPr/>
          <p:nvPr/>
        </p:nvSpPr>
        <p:spPr>
          <a:xfrm>
            <a:off x="4419600" y="2419350"/>
            <a:ext cx="3048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37" name="Google Shape;337;p30"/>
          <p:cNvGrpSpPr/>
          <p:nvPr/>
        </p:nvGrpSpPr>
        <p:grpSpPr>
          <a:xfrm>
            <a:off x="543676" y="1200222"/>
            <a:ext cx="7000578" cy="3394400"/>
            <a:chOff x="86476" y="71"/>
            <a:chExt cx="7000578" cy="3394400"/>
          </a:xfrm>
        </p:grpSpPr>
        <p:sp>
          <p:nvSpPr>
            <p:cNvPr id="338" name="Google Shape;338;p30"/>
            <p:cNvSpPr/>
            <p:nvPr/>
          </p:nvSpPr>
          <p:spPr>
            <a:xfrm rot="10800000">
              <a:off x="1614370" y="71"/>
              <a:ext cx="5472684" cy="943651"/>
            </a:xfrm>
            <a:prstGeom prst="homePlate">
              <a:avLst>
                <a:gd name="adj" fmla="val 50000"/>
              </a:avLst>
            </a:prstGeom>
            <a:solidFill>
              <a:srgbClr val="0044FF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9" name="Google Shape;339;p30"/>
            <p:cNvSpPr txBox="1"/>
            <p:nvPr/>
          </p:nvSpPr>
          <p:spPr>
            <a:xfrm>
              <a:off x="1850283" y="71"/>
              <a:ext cx="5236771" cy="94365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16100" tIns="76200" rIns="142225" bIns="762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000"/>
                <a:buFont typeface="Montserrat"/>
                <a:buNone/>
              </a:pPr>
              <a:r>
                <a:rPr lang="cs-CZ" sz="2000" b="1" i="0" u="none" strike="noStrike" cap="none">
                  <a:solidFill>
                    <a:schemeClr val="lt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Dotace na zakládání ES</a:t>
              </a:r>
              <a:endParaRPr sz="20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340" name="Google Shape;340;p30"/>
            <p:cNvSpPr/>
            <p:nvPr/>
          </p:nvSpPr>
          <p:spPr>
            <a:xfrm>
              <a:off x="86476" y="66080"/>
              <a:ext cx="943651" cy="943651"/>
            </a:xfrm>
            <a:prstGeom prst="rect">
              <a:avLst/>
            </a:prstGeom>
            <a:blipFill rotWithShape="1">
              <a:blip r:embed="rId4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1" name="Google Shape;341;p30"/>
            <p:cNvSpPr/>
            <p:nvPr/>
          </p:nvSpPr>
          <p:spPr>
            <a:xfrm rot="10800000">
              <a:off x="1614370" y="1225410"/>
              <a:ext cx="5472684" cy="943651"/>
            </a:xfrm>
            <a:prstGeom prst="homePlate">
              <a:avLst>
                <a:gd name="adj" fmla="val 50000"/>
              </a:avLst>
            </a:prstGeom>
            <a:solidFill>
              <a:srgbClr val="0044FF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2" name="Google Shape;342;p30"/>
            <p:cNvSpPr txBox="1"/>
            <p:nvPr/>
          </p:nvSpPr>
          <p:spPr>
            <a:xfrm>
              <a:off x="1850283" y="1225410"/>
              <a:ext cx="5236771" cy="94365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16100" tIns="76200" rIns="142225" bIns="762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000"/>
                <a:buFont typeface="Montserrat"/>
                <a:buNone/>
              </a:pPr>
              <a:r>
                <a:rPr lang="cs-CZ" sz="2000" b="1" i="0" u="none" strike="noStrike" cap="none">
                  <a:solidFill>
                    <a:schemeClr val="lt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Modernizační fond (RES+ aj.)</a:t>
              </a:r>
              <a:endParaRPr sz="20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343" name="Google Shape;343;p30"/>
            <p:cNvSpPr/>
            <p:nvPr/>
          </p:nvSpPr>
          <p:spPr>
            <a:xfrm>
              <a:off x="95913" y="1300543"/>
              <a:ext cx="943651" cy="943651"/>
            </a:xfrm>
            <a:prstGeom prst="rect">
              <a:avLst/>
            </a:prstGeom>
            <a:blipFill rotWithShape="1">
              <a:blip r:embed="rId5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4" name="Google Shape;344;p30"/>
            <p:cNvSpPr/>
            <p:nvPr/>
          </p:nvSpPr>
          <p:spPr>
            <a:xfrm rot="10800000">
              <a:off x="1593465" y="2450820"/>
              <a:ext cx="5472684" cy="943651"/>
            </a:xfrm>
            <a:prstGeom prst="homePlate">
              <a:avLst>
                <a:gd name="adj" fmla="val 50000"/>
              </a:avLst>
            </a:prstGeom>
            <a:solidFill>
              <a:srgbClr val="0044FF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5" name="Google Shape;345;p30"/>
            <p:cNvSpPr txBox="1"/>
            <p:nvPr/>
          </p:nvSpPr>
          <p:spPr>
            <a:xfrm>
              <a:off x="1829378" y="2450820"/>
              <a:ext cx="5236771" cy="94365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16100" tIns="76200" rIns="142225" bIns="762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000"/>
                <a:buFont typeface="Montserrat"/>
                <a:buNone/>
              </a:pPr>
              <a:r>
                <a:rPr lang="cs-CZ" sz="2000" b="1" i="0" u="none" strike="noStrike" cap="none">
                  <a:solidFill>
                    <a:schemeClr val="lt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Další možnosti podpory (NZÚ aj.)</a:t>
              </a:r>
              <a:endParaRPr sz="20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346" name="Google Shape;346;p30"/>
            <p:cNvSpPr/>
            <p:nvPr/>
          </p:nvSpPr>
          <p:spPr>
            <a:xfrm>
              <a:off x="124194" y="2450820"/>
              <a:ext cx="943651" cy="943651"/>
            </a:xfrm>
            <a:prstGeom prst="rect">
              <a:avLst/>
            </a:prstGeom>
            <a:blipFill rotWithShape="1">
              <a:blip r:embed="rId6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" name="Google Shape;112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164288" y="4299942"/>
            <a:ext cx="1811991" cy="619701"/>
          </a:xfrm>
          <a:prstGeom prst="rect">
            <a:avLst/>
          </a:prstGeom>
          <a:noFill/>
          <a:ln>
            <a:noFill/>
          </a:ln>
        </p:spPr>
      </p:pic>
      <p:sp>
        <p:nvSpPr>
          <p:cNvPr id="113" name="Google Shape;113;p3"/>
          <p:cNvSpPr txBox="1"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endParaRPr/>
          </a:p>
        </p:txBody>
      </p:sp>
      <p:sp>
        <p:nvSpPr>
          <p:cNvPr id="114" name="Google Shape;114;p3"/>
          <p:cNvSpPr txBox="1"/>
          <p:nvPr/>
        </p:nvSpPr>
        <p:spPr>
          <a:xfrm>
            <a:off x="0" y="130324"/>
            <a:ext cx="9144000" cy="857250"/>
          </a:xfrm>
          <a:prstGeom prst="rect">
            <a:avLst/>
          </a:prstGeom>
          <a:solidFill>
            <a:srgbClr val="050046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Montserrat SemiBold"/>
              <a:buNone/>
            </a:pPr>
            <a:r>
              <a:rPr lang="cs-CZ" sz="3600" b="0" i="0" u="none" strike="noStrike" cap="none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Jak na solární elektrárny: OBEC</a:t>
            </a:r>
            <a:endParaRPr sz="3600" b="0" i="0" u="none" strike="noStrike" cap="none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115" name="Google Shape;115;p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691680" y="1105338"/>
            <a:ext cx="5760640" cy="384042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p31"/>
          <p:cNvSpPr txBox="1">
            <a:spLocks noGrp="1"/>
          </p:cNvSpPr>
          <p:nvPr>
            <p:ph type="title"/>
          </p:nvPr>
        </p:nvSpPr>
        <p:spPr>
          <a:xfrm>
            <a:off x="0" y="130324"/>
            <a:ext cx="9144000" cy="857250"/>
          </a:xfrm>
          <a:prstGeom prst="rect">
            <a:avLst/>
          </a:prstGeom>
          <a:solidFill>
            <a:srgbClr val="05004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40"/>
              <a:buFont typeface="Montserrat SemiBold"/>
              <a:buNone/>
            </a:pPr>
            <a:r>
              <a:rPr lang="cs-CZ" sz="294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Dotace: Zakládání energetických společenství</a:t>
            </a:r>
            <a:endParaRPr sz="294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353" name="Google Shape;353;p3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758545" y="4594651"/>
            <a:ext cx="1217730" cy="418524"/>
          </a:xfrm>
          <a:prstGeom prst="rect">
            <a:avLst/>
          </a:prstGeom>
          <a:noFill/>
          <a:ln>
            <a:noFill/>
          </a:ln>
        </p:spPr>
      </p:pic>
      <p:sp>
        <p:nvSpPr>
          <p:cNvPr id="354" name="Google Shape;354;p31" descr="https://www.masopavsko.cz/evt_image.php?img=4829"/>
          <p:cNvSpPr/>
          <p:nvPr/>
        </p:nvSpPr>
        <p:spPr>
          <a:xfrm>
            <a:off x="4419600" y="2419350"/>
            <a:ext cx="3048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5" name="Google Shape;355;p31"/>
          <p:cNvSpPr txBox="1">
            <a:spLocks noGrp="1"/>
          </p:cNvSpPr>
          <p:nvPr>
            <p:ph type="body" idx="1"/>
          </p:nvPr>
        </p:nvSpPr>
        <p:spPr>
          <a:xfrm>
            <a:off x="457200" y="1200151"/>
            <a:ext cx="8229600" cy="33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44FF"/>
              </a:buClr>
              <a:buSzPts val="1190"/>
              <a:buNone/>
            </a:pPr>
            <a:r>
              <a:rPr lang="cs-CZ" sz="1690" b="1" dirty="0">
                <a:solidFill>
                  <a:srgbClr val="0044FF"/>
                </a:solidFill>
                <a:latin typeface="Montserrat"/>
                <a:ea typeface="Montserrat"/>
                <a:cs typeface="Montserrat"/>
                <a:sym typeface="Montserrat"/>
              </a:rPr>
              <a:t>Shrnutí</a:t>
            </a:r>
            <a:endParaRPr sz="1690" dirty="0">
              <a:solidFill>
                <a:srgbClr val="050046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2762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50046"/>
              </a:buClr>
              <a:buSzPts val="1559"/>
              <a:buFont typeface="Montserrat"/>
              <a:buChar char="●"/>
            </a:pPr>
            <a:r>
              <a:rPr lang="cs-CZ" sz="1690" dirty="0">
                <a:solidFill>
                  <a:srgbClr val="050046"/>
                </a:solidFill>
                <a:latin typeface="Montserrat"/>
                <a:ea typeface="Montserrat"/>
                <a:cs typeface="Montserrat"/>
                <a:sym typeface="Montserrat"/>
              </a:rPr>
              <a:t>98 mil. Kč pro nejméně 40 pilotních projektů </a:t>
            </a:r>
            <a:endParaRPr sz="2740" dirty="0"/>
          </a:p>
          <a:p>
            <a:pPr marL="457200" lvl="0" indent="-32762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50046"/>
              </a:buClr>
              <a:buSzPts val="1559"/>
              <a:buFont typeface="Montserrat"/>
              <a:buChar char="●"/>
            </a:pPr>
            <a:r>
              <a:rPr lang="cs-CZ" sz="1690" dirty="0">
                <a:solidFill>
                  <a:srgbClr val="050046"/>
                </a:solidFill>
                <a:latin typeface="Montserrat"/>
                <a:ea typeface="Montserrat"/>
                <a:cs typeface="Montserrat"/>
                <a:sym typeface="Montserrat"/>
              </a:rPr>
              <a:t>Podpora zakládání prvních ES</a:t>
            </a:r>
            <a:endParaRPr sz="2740" dirty="0"/>
          </a:p>
          <a:p>
            <a:pPr marL="457200" lvl="0" indent="-32762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50046"/>
              </a:buClr>
              <a:buSzPts val="1559"/>
              <a:buFont typeface="Montserrat"/>
              <a:buChar char="●"/>
            </a:pPr>
            <a:r>
              <a:rPr lang="cs-CZ" sz="1690" dirty="0">
                <a:solidFill>
                  <a:srgbClr val="050046"/>
                </a:solidFill>
                <a:latin typeface="Montserrat"/>
                <a:ea typeface="Montserrat"/>
                <a:cs typeface="Montserrat"/>
                <a:sym typeface="Montserrat"/>
              </a:rPr>
              <a:t>Vyhlašuje MŽP, administruje SFŽP</a:t>
            </a:r>
            <a:endParaRPr sz="2740" dirty="0"/>
          </a:p>
          <a:p>
            <a:pPr marL="457200" lvl="0" indent="-32762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50046"/>
              </a:buClr>
              <a:buSzPts val="1559"/>
              <a:buFont typeface="Montserrat"/>
              <a:buChar char="●"/>
            </a:pPr>
            <a:r>
              <a:rPr lang="cs-CZ" sz="1690" dirty="0">
                <a:solidFill>
                  <a:srgbClr val="050046"/>
                </a:solidFill>
                <a:latin typeface="Montserrat"/>
                <a:ea typeface="Montserrat"/>
                <a:cs typeface="Montserrat"/>
                <a:sym typeface="Montserrat"/>
              </a:rPr>
              <a:t>Termín 1. kola: 1. 12. 2023 až 31.1.2024</a:t>
            </a:r>
            <a:endParaRPr sz="2740" dirty="0"/>
          </a:p>
          <a:p>
            <a:pPr marL="457200" lvl="0" indent="-32762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50046"/>
              </a:buClr>
              <a:buSzPts val="1559"/>
              <a:buFont typeface="Montserrat"/>
              <a:buChar char="●"/>
            </a:pPr>
            <a:r>
              <a:rPr lang="cs-CZ" sz="1690" dirty="0">
                <a:solidFill>
                  <a:srgbClr val="050046"/>
                </a:solidFill>
                <a:latin typeface="Montserrat"/>
                <a:ea typeface="Montserrat"/>
                <a:cs typeface="Montserrat"/>
                <a:sym typeface="Montserrat"/>
              </a:rPr>
              <a:t>Lze uplatnit náklady uskutečněné od 1.1.2022</a:t>
            </a:r>
            <a:endParaRPr sz="2740" dirty="0"/>
          </a:p>
          <a:p>
            <a:pPr marL="457200" lvl="0" indent="-32762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50046"/>
              </a:buClr>
              <a:buSzPts val="1559"/>
              <a:buFont typeface="Montserrat"/>
              <a:buChar char="●"/>
            </a:pPr>
            <a:r>
              <a:rPr lang="cs-CZ" sz="1690" dirty="0">
                <a:solidFill>
                  <a:srgbClr val="050046"/>
                </a:solidFill>
                <a:latin typeface="Montserrat"/>
                <a:ea typeface="Montserrat"/>
                <a:cs typeface="Montserrat"/>
                <a:sym typeface="Montserrat"/>
              </a:rPr>
              <a:t>Hrazeno 90% nákladů (60% dotace dopředu, 40% ex post)</a:t>
            </a:r>
            <a:endParaRPr sz="2740" dirty="0"/>
          </a:p>
          <a:p>
            <a:pPr marL="45720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"/>
              <a:buNone/>
            </a:pPr>
            <a:endParaRPr sz="1060" b="1" dirty="0">
              <a:solidFill>
                <a:srgbClr val="050046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44FF"/>
              </a:buClr>
              <a:buSzPts val="1190"/>
              <a:buNone/>
            </a:pPr>
            <a:r>
              <a:rPr lang="cs-CZ" sz="1690" b="1" dirty="0">
                <a:solidFill>
                  <a:srgbClr val="0044FF"/>
                </a:solidFill>
                <a:latin typeface="Montserrat"/>
                <a:ea typeface="Montserrat"/>
                <a:cs typeface="Montserrat"/>
                <a:sym typeface="Montserrat"/>
              </a:rPr>
              <a:t>Na co se bude vztahovat podpora?</a:t>
            </a:r>
            <a:endParaRPr sz="1690" dirty="0">
              <a:solidFill>
                <a:srgbClr val="0044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342900" lvl="0" indent="-34290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50046"/>
              </a:buClr>
              <a:buSzPts val="1690"/>
              <a:buChar char="•"/>
            </a:pPr>
            <a:r>
              <a:rPr lang="cs-CZ" sz="1690" b="1" dirty="0">
                <a:solidFill>
                  <a:srgbClr val="050046"/>
                </a:solidFill>
                <a:latin typeface="Montserrat"/>
                <a:ea typeface="Montserrat"/>
                <a:cs typeface="Montserrat"/>
                <a:sym typeface="Montserrat"/>
              </a:rPr>
              <a:t>Analýzy a podkladové materiály</a:t>
            </a:r>
            <a:endParaRPr sz="2740" dirty="0"/>
          </a:p>
          <a:p>
            <a:pPr marL="800100" lvl="1" indent="-298957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50046"/>
              </a:buClr>
              <a:buSzPts val="1410"/>
              <a:buChar char="–"/>
            </a:pPr>
            <a:r>
              <a:rPr lang="cs-CZ" sz="1410" dirty="0">
                <a:solidFill>
                  <a:srgbClr val="050046"/>
                </a:solidFill>
                <a:latin typeface="Montserrat"/>
                <a:ea typeface="Montserrat"/>
                <a:cs typeface="Montserrat"/>
                <a:sym typeface="Montserrat"/>
              </a:rPr>
              <a:t>Technické podklady (studie proveditelnosti)</a:t>
            </a:r>
            <a:endParaRPr sz="2460" dirty="0"/>
          </a:p>
          <a:p>
            <a:pPr marL="800100" lvl="1" indent="-298957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50046"/>
              </a:buClr>
              <a:buSzPts val="1410"/>
              <a:buChar char="–"/>
            </a:pPr>
            <a:r>
              <a:rPr lang="cs-CZ" sz="1410" dirty="0">
                <a:solidFill>
                  <a:srgbClr val="050046"/>
                </a:solidFill>
                <a:latin typeface="Montserrat"/>
                <a:ea typeface="Montserrat"/>
                <a:cs typeface="Montserrat"/>
                <a:sym typeface="Montserrat"/>
              </a:rPr>
              <a:t>Ekonomické podklady (provozní model, náklady a výnosy, nakládání se ziskem…)</a:t>
            </a:r>
            <a:endParaRPr sz="2460" dirty="0"/>
          </a:p>
          <a:p>
            <a:pPr marL="800100" lvl="1" indent="-298957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50046"/>
              </a:buClr>
              <a:buSzPts val="1410"/>
              <a:buChar char="–"/>
            </a:pPr>
            <a:r>
              <a:rPr lang="cs-CZ" sz="1410" dirty="0">
                <a:solidFill>
                  <a:srgbClr val="050046"/>
                </a:solidFill>
                <a:latin typeface="Montserrat"/>
                <a:ea typeface="Montserrat"/>
                <a:cs typeface="Montserrat"/>
                <a:sym typeface="Montserrat"/>
              </a:rPr>
              <a:t>Právní podklady (právní forma, vlastnická struktura, stanovy apod.)</a:t>
            </a:r>
            <a:endParaRPr sz="2460" dirty="0"/>
          </a:p>
          <a:p>
            <a:pPr marL="342900" lvl="0" indent="-34290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50046"/>
              </a:buClr>
              <a:buSzPts val="1690"/>
              <a:buChar char="•"/>
            </a:pPr>
            <a:r>
              <a:rPr lang="cs-CZ" sz="1690" b="1" dirty="0">
                <a:solidFill>
                  <a:srgbClr val="050046"/>
                </a:solidFill>
                <a:latin typeface="Montserrat"/>
                <a:ea typeface="Montserrat"/>
                <a:cs typeface="Montserrat"/>
                <a:sym typeface="Montserrat"/>
              </a:rPr>
              <a:t>Energetický koordinátor a související aktivity</a:t>
            </a:r>
            <a:endParaRPr sz="2740" dirty="0"/>
          </a:p>
          <a:p>
            <a:pPr marL="800100" lvl="1" indent="-298957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50046"/>
              </a:buClr>
              <a:buSzPts val="1410"/>
              <a:buChar char="–"/>
            </a:pPr>
            <a:r>
              <a:rPr lang="cs-CZ" sz="1410" dirty="0">
                <a:solidFill>
                  <a:srgbClr val="050046"/>
                </a:solidFill>
                <a:latin typeface="Montserrat"/>
                <a:ea typeface="Montserrat"/>
                <a:cs typeface="Montserrat"/>
                <a:sym typeface="Montserrat"/>
              </a:rPr>
              <a:t>koordinace ES, facilitace, projektová dokumentace, vzdělávání koordinátora</a:t>
            </a:r>
          </a:p>
          <a:p>
            <a:pPr marL="800100" lvl="1" indent="-298957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50046"/>
              </a:buClr>
              <a:buSzPts val="1410"/>
              <a:buChar char="–"/>
            </a:pPr>
            <a:r>
              <a:rPr lang="cs-CZ" sz="1410" dirty="0">
                <a:solidFill>
                  <a:srgbClr val="050046"/>
                </a:solidFill>
                <a:latin typeface="Montserrat"/>
                <a:sym typeface="Montserrat"/>
              </a:rPr>
              <a:t>Osvětové a podpůrné činnosti pro vznik ES (workshopy, shromáždění…)</a:t>
            </a:r>
            <a:endParaRPr lang="cs-CZ" sz="2460" dirty="0"/>
          </a:p>
          <a:p>
            <a:pPr marL="342900" lvl="0" indent="-215900" algn="l" rtl="0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14"/>
              <a:buNone/>
            </a:pPr>
            <a:endParaRPr sz="1900" dirty="0">
              <a:latin typeface="Montserrat"/>
              <a:ea typeface="Montserrat"/>
              <a:cs typeface="Montserrat"/>
              <a:sym typeface="Montserrat"/>
            </a:endParaRPr>
          </a:p>
          <a:p>
            <a:pPr marL="742950" lvl="1" indent="-184150" algn="l" rtl="0">
              <a:lnSpc>
                <a:spcPct val="8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211"/>
              <a:buNone/>
            </a:pPr>
            <a:endParaRPr sz="1620" dirty="0">
              <a:latin typeface="Montserrat"/>
              <a:ea typeface="Montserrat"/>
              <a:cs typeface="Montserrat"/>
              <a:sym typeface="Montserrat"/>
            </a:endParaRPr>
          </a:p>
          <a:p>
            <a:pPr marL="342900" lvl="0" indent="-215900" algn="l" rtl="0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14"/>
              <a:buNone/>
            </a:pPr>
            <a:endParaRPr sz="1900" dirty="0">
              <a:latin typeface="Montserrat"/>
              <a:ea typeface="Montserrat"/>
              <a:cs typeface="Montserrat"/>
              <a:sym typeface="Montserrat"/>
            </a:endParaRPr>
          </a:p>
          <a:p>
            <a:pPr marL="342900" lvl="0" indent="-215900" algn="l" rtl="0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14"/>
              <a:buNone/>
            </a:pPr>
            <a:endParaRPr sz="1900" dirty="0">
              <a:latin typeface="Montserrat"/>
              <a:ea typeface="Montserrat"/>
              <a:cs typeface="Montserrat"/>
              <a:sym typeface="Montserrat"/>
            </a:endParaRPr>
          </a:p>
          <a:p>
            <a:pPr marL="127000" lvl="0" indent="0" algn="l" rtl="0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14"/>
              <a:buNone/>
            </a:pPr>
            <a:endParaRPr sz="1900"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356" name="Google Shape;356;p3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536550" y="1554825"/>
            <a:ext cx="2004736" cy="541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p32" descr="https://www.masopavsko.cz/evt_image.php?img=4829"/>
          <p:cNvSpPr/>
          <p:nvPr/>
        </p:nvSpPr>
        <p:spPr>
          <a:xfrm>
            <a:off x="4419600" y="2419350"/>
            <a:ext cx="3048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3" name="Google Shape;363;p32"/>
          <p:cNvSpPr txBox="1">
            <a:spLocks noGrp="1"/>
          </p:cNvSpPr>
          <p:nvPr>
            <p:ph type="title"/>
          </p:nvPr>
        </p:nvSpPr>
        <p:spPr>
          <a:xfrm>
            <a:off x="0" y="130324"/>
            <a:ext cx="9144000" cy="857400"/>
          </a:xfrm>
          <a:prstGeom prst="rect">
            <a:avLst/>
          </a:prstGeom>
          <a:solidFill>
            <a:srgbClr val="05004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40"/>
              <a:buFont typeface="Montserrat SemiBold"/>
              <a:buNone/>
            </a:pPr>
            <a:r>
              <a:rPr lang="cs-CZ" sz="294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Dotace: Zakládání energetických společenství</a:t>
            </a:r>
            <a:endParaRPr sz="294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graphicFrame>
        <p:nvGraphicFramePr>
          <p:cNvPr id="364" name="Google Shape;364;p32"/>
          <p:cNvGraphicFramePr/>
          <p:nvPr/>
        </p:nvGraphicFramePr>
        <p:xfrm>
          <a:off x="107600" y="1074450"/>
          <a:ext cx="8929875" cy="3875325"/>
        </p:xfrm>
        <a:graphic>
          <a:graphicData uri="http://schemas.openxmlformats.org/drawingml/2006/table">
            <a:tbl>
              <a:tblPr>
                <a:noFill/>
                <a:tableStyleId>{83829A56-322C-4F31-A9DC-5B9778FA1099}</a:tableStyleId>
              </a:tblPr>
              <a:tblGrid>
                <a:gridCol w="1185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749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374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774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984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5562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531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50"/>
                        <a:buFont typeface="Arial"/>
                        <a:buNone/>
                      </a:pPr>
                      <a:r>
                        <a:rPr lang="cs-CZ" sz="1050" b="1" u="none" strike="noStrike" cap="none">
                          <a:solidFill>
                            <a:schemeClr val="lt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Kategorie</a:t>
                      </a:r>
                      <a:endParaRPr sz="1050" b="1" u="none" strike="noStrike" cap="none">
                        <a:solidFill>
                          <a:schemeClr val="lt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73025" marR="73025" marT="0" marB="0" anchor="ctr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44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50"/>
                        <a:buFont typeface="Arial"/>
                        <a:buNone/>
                      </a:pPr>
                      <a:endParaRPr sz="1050" b="1" u="none" strike="noStrike" cap="none">
                        <a:solidFill>
                          <a:schemeClr val="lt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50"/>
                        <a:buFont typeface="Arial"/>
                        <a:buNone/>
                      </a:pPr>
                      <a:r>
                        <a:rPr lang="cs-CZ" sz="1050" b="1" u="none" strike="noStrike" cap="none">
                          <a:solidFill>
                            <a:schemeClr val="lt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odběrné místo zapojené do ES</a:t>
                      </a:r>
                      <a:endParaRPr sz="1050" b="1" u="none" strike="noStrike" cap="none">
                        <a:solidFill>
                          <a:schemeClr val="lt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73025" marR="73025" marT="0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44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50"/>
                        <a:buFont typeface="Arial"/>
                        <a:buNone/>
                      </a:pPr>
                      <a:endParaRPr sz="1050" b="1" u="none" strike="noStrike" cap="none">
                        <a:solidFill>
                          <a:schemeClr val="lt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50"/>
                        <a:buFont typeface="Arial"/>
                        <a:buNone/>
                      </a:pPr>
                      <a:r>
                        <a:rPr lang="cs-CZ" sz="1050" b="1" u="none" strike="noStrike" cap="none">
                          <a:solidFill>
                            <a:schemeClr val="lt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každý objekt zapojený do ES</a:t>
                      </a:r>
                      <a:endParaRPr sz="1050" b="1" u="none" strike="noStrike" cap="none">
                        <a:solidFill>
                          <a:schemeClr val="lt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73025" marR="73025" marT="0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44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50"/>
                        <a:buFont typeface="Arial"/>
                        <a:buNone/>
                      </a:pPr>
                      <a:r>
                        <a:rPr lang="cs-CZ" sz="1050" b="1" u="none" strike="noStrike" cap="none">
                          <a:solidFill>
                            <a:schemeClr val="lt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každý různý způsob využití stavby zapojené do ES</a:t>
                      </a:r>
                      <a:endParaRPr sz="1050" b="1" u="none" strike="noStrike" cap="none">
                        <a:solidFill>
                          <a:schemeClr val="lt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73025" marR="73025" marT="0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44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50"/>
                        <a:buFont typeface="Arial"/>
                        <a:buNone/>
                      </a:pPr>
                      <a:r>
                        <a:rPr lang="cs-CZ" sz="1050" b="1" u="none" strike="noStrike" cap="none">
                          <a:solidFill>
                            <a:schemeClr val="lt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každý různý typ subjektu zapojeného do ES</a:t>
                      </a:r>
                      <a:endParaRPr sz="1050" b="1" u="none" strike="noStrike" cap="none">
                        <a:solidFill>
                          <a:schemeClr val="lt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73025" marR="73025" marT="0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44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50"/>
                        <a:buFont typeface="Arial"/>
                        <a:buNone/>
                      </a:pPr>
                      <a:r>
                        <a:rPr lang="cs-CZ" sz="1050" b="1" u="none" strike="noStrike" cap="none">
                          <a:solidFill>
                            <a:schemeClr val="lt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Celková maximální výše podpory na žádost</a:t>
                      </a:r>
                      <a:endParaRPr sz="1050" u="none" strike="noStrike" cap="none">
                        <a:solidFill>
                          <a:schemeClr val="lt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73025" marR="73025" marT="0" marB="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44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636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50"/>
                        <a:buFont typeface="Arial"/>
                        <a:buNone/>
                      </a:pPr>
                      <a:r>
                        <a:rPr lang="cs-CZ" sz="1050" b="1" u="none" strike="noStrike" cap="none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1</a:t>
                      </a:r>
                      <a:endParaRPr sz="1050" b="1" u="none" strike="noStrike" cap="none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Montserrat"/>
                        <a:buNone/>
                      </a:pPr>
                      <a:r>
                        <a:rPr lang="cs-CZ" sz="1050" b="1" u="none" strike="noStrike" cap="none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Residenční sektor (rodinné, bytové domy)</a:t>
                      </a:r>
                      <a:endParaRPr sz="1050" b="1" u="none" strike="noStrike" cap="none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73025" marR="73025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50"/>
                        <a:buFont typeface="Arial"/>
                        <a:buNone/>
                      </a:pPr>
                      <a:r>
                        <a:rPr lang="cs-CZ" sz="1050" b="1" u="none" strike="noStrike" cap="none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rodinné domy </a:t>
                      </a:r>
                      <a:endParaRPr sz="1050" b="1" u="none" strike="noStrike" cap="none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50"/>
                        <a:buFont typeface="Arial"/>
                        <a:buNone/>
                      </a:pPr>
                      <a:r>
                        <a:rPr lang="cs-CZ" sz="1050" b="1" u="none" strike="noStrike" cap="none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10 000 Kč</a:t>
                      </a:r>
                      <a:endParaRPr sz="1050" b="1" u="none" strike="noStrike" cap="none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50"/>
                        <a:buFont typeface="Arial"/>
                        <a:buNone/>
                      </a:pPr>
                      <a:endParaRPr sz="1050" b="1" u="none" strike="noStrike" cap="none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50"/>
                        <a:buFont typeface="Arial"/>
                        <a:buNone/>
                      </a:pPr>
                      <a:r>
                        <a:rPr lang="cs-CZ" sz="1050" b="1" u="none" strike="noStrike" cap="none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bytové domy </a:t>
                      </a:r>
                      <a:endParaRPr sz="1050" b="1" u="none" strike="noStrike" cap="none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50"/>
                        <a:buFont typeface="Arial"/>
                        <a:buNone/>
                      </a:pPr>
                      <a:r>
                        <a:rPr lang="cs-CZ" sz="1050" b="1" u="none" strike="noStrike" cap="none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5 000 Kč</a:t>
                      </a:r>
                      <a:endParaRPr sz="1050" b="1" u="none" strike="noStrike" cap="none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73025" marR="7302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50"/>
                        <a:buFont typeface="Arial"/>
                        <a:buNone/>
                      </a:pPr>
                      <a:r>
                        <a:rPr lang="cs-CZ" sz="1050" b="1" u="none" strike="noStrike" cap="none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rodinné domy </a:t>
                      </a:r>
                      <a:endParaRPr sz="1050" b="1" u="none" strike="noStrike" cap="none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50"/>
                        <a:buFont typeface="Arial"/>
                        <a:buNone/>
                      </a:pPr>
                      <a:r>
                        <a:rPr lang="cs-CZ" sz="1050" b="1" u="none" strike="noStrike" cap="none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-</a:t>
                      </a:r>
                      <a:endParaRPr sz="1050" b="1" u="none" strike="noStrike" cap="none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50"/>
                        <a:buFont typeface="Arial"/>
                        <a:buNone/>
                      </a:pPr>
                      <a:r>
                        <a:rPr lang="cs-CZ" sz="1050" b="1" u="none" strike="noStrike" cap="none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bytové domy 40 000 Kč</a:t>
                      </a:r>
                      <a:endParaRPr sz="1050" b="1" u="none" strike="noStrike" cap="none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50"/>
                        <a:buFont typeface="Arial"/>
                        <a:buNone/>
                      </a:pPr>
                      <a:endParaRPr sz="1050" b="1" u="none" strike="noStrike" cap="none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73025" marR="7302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50"/>
                        <a:buFont typeface="Arial"/>
                        <a:buNone/>
                      </a:pPr>
                      <a:r>
                        <a:rPr lang="cs-CZ" sz="1050" b="1" u="none" strike="noStrike" cap="none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-</a:t>
                      </a:r>
                      <a:endParaRPr sz="1050" b="1" u="none" strike="noStrike" cap="none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73025" marR="73025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50"/>
                        <a:buFont typeface="Arial"/>
                        <a:buNone/>
                      </a:pPr>
                      <a:r>
                        <a:rPr lang="cs-CZ" sz="1050" b="1" u="none" strike="noStrike" cap="none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-</a:t>
                      </a:r>
                      <a:endParaRPr sz="1050" b="1" u="none" strike="noStrike" cap="none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73025" marR="73025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50"/>
                        <a:buFont typeface="Arial"/>
                        <a:buNone/>
                      </a:pPr>
                      <a:r>
                        <a:rPr lang="cs-CZ" sz="1050" b="1" u="sng" strike="noStrike" cap="none">
                          <a:solidFill>
                            <a:srgbClr val="0044FF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600 000 Kč</a:t>
                      </a:r>
                      <a:endParaRPr sz="1050" b="1" u="sng" strike="noStrike" cap="none">
                        <a:solidFill>
                          <a:srgbClr val="0044FF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73025" marR="73025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058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50"/>
                        <a:buFont typeface="Arial"/>
                        <a:buNone/>
                      </a:pPr>
                      <a:r>
                        <a:rPr lang="cs-CZ" sz="1050" b="1" u="none" strike="noStrike" cap="none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2</a:t>
                      </a:r>
                      <a:endParaRPr sz="1050" b="1" u="none" strike="noStrike" cap="none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50"/>
                        <a:buFont typeface="Arial"/>
                        <a:buNone/>
                      </a:pPr>
                      <a:r>
                        <a:rPr lang="cs-CZ" sz="1050" b="1" u="none" strike="noStrike" cap="none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Veřejný (občanský) sektor</a:t>
                      </a:r>
                      <a:endParaRPr sz="1050" b="1" u="none" strike="noStrike" cap="none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73025" marR="73025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50"/>
                        <a:buFont typeface="Arial"/>
                        <a:buNone/>
                      </a:pPr>
                      <a:r>
                        <a:rPr lang="cs-CZ" sz="1050" b="1" u="none" strike="noStrike" cap="none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-</a:t>
                      </a:r>
                      <a:endParaRPr sz="1050" b="1" u="none" strike="noStrike" cap="none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73025" marR="73025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50"/>
                        <a:buFont typeface="Arial"/>
                        <a:buNone/>
                      </a:pPr>
                      <a:r>
                        <a:rPr lang="cs-CZ" sz="1050" b="1" u="none" strike="noStrike" cap="none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40 000 Kč</a:t>
                      </a:r>
                      <a:endParaRPr sz="1050" b="1" u="none" strike="noStrike" cap="none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73025" marR="73025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50"/>
                        <a:buFont typeface="Arial"/>
                        <a:buNone/>
                      </a:pPr>
                      <a:r>
                        <a:rPr lang="cs-CZ" sz="1050" b="1" u="none" strike="noStrike" cap="none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300 000 Kč</a:t>
                      </a:r>
                      <a:endParaRPr sz="1050" b="1" u="none" strike="noStrike" cap="none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73025" marR="73025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50"/>
                        <a:buFont typeface="Arial"/>
                        <a:buNone/>
                      </a:pPr>
                      <a:r>
                        <a:rPr lang="cs-CZ" sz="1050" b="1" u="none" strike="noStrike" cap="none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-</a:t>
                      </a:r>
                      <a:endParaRPr sz="1050" b="1" u="none" strike="noStrike" cap="none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73025" marR="73025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50"/>
                        <a:buFont typeface="Arial"/>
                        <a:buNone/>
                      </a:pPr>
                      <a:r>
                        <a:rPr lang="cs-CZ" sz="1050" b="1" u="sng" strike="noStrike" cap="none">
                          <a:solidFill>
                            <a:srgbClr val="0044FF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1 500 000 Kč</a:t>
                      </a:r>
                      <a:endParaRPr sz="1050" b="1" u="sng" strike="noStrike" cap="none">
                        <a:solidFill>
                          <a:srgbClr val="0044FF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73025" marR="73025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469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50"/>
                        <a:buFont typeface="Arial"/>
                        <a:buNone/>
                      </a:pPr>
                      <a:r>
                        <a:rPr lang="cs-CZ" sz="1050" b="1" u="none" strike="noStrike" cap="none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3</a:t>
                      </a:r>
                      <a:endParaRPr sz="1050" b="1" u="none" strike="noStrike" cap="none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50"/>
                        <a:buFont typeface="Arial"/>
                        <a:buNone/>
                      </a:pPr>
                      <a:r>
                        <a:rPr lang="cs-CZ" sz="1050" b="1" u="none" strike="noStrike" cap="none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Různé sektory (veřejný, podnikatelský…)</a:t>
                      </a:r>
                      <a:endParaRPr sz="1050" b="1" u="none" strike="noStrike" cap="none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73025" marR="73025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50"/>
                        <a:buFont typeface="Arial"/>
                        <a:buNone/>
                      </a:pPr>
                      <a:r>
                        <a:rPr lang="cs-CZ" sz="1050" b="1" u="none" strike="noStrike" cap="none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-</a:t>
                      </a:r>
                      <a:endParaRPr sz="1050" b="1" u="none" strike="noStrike" cap="none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73025" marR="73025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50"/>
                        <a:buFont typeface="Arial"/>
                        <a:buNone/>
                      </a:pPr>
                      <a:r>
                        <a:rPr lang="cs-CZ" sz="1050" b="1" u="none" strike="noStrike" cap="none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-</a:t>
                      </a:r>
                      <a:endParaRPr sz="1050" b="1" u="none" strike="noStrike" cap="none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73025" marR="73025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50"/>
                        <a:buFont typeface="Arial"/>
                        <a:buNone/>
                      </a:pPr>
                      <a:r>
                        <a:rPr lang="cs-CZ" sz="1050" b="1" u="none" strike="noStrike" cap="none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300 000 Kč</a:t>
                      </a:r>
                      <a:endParaRPr sz="1050" b="1" u="none" strike="noStrike" cap="none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73025" marR="73025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50"/>
                        <a:buFont typeface="Arial"/>
                        <a:buNone/>
                      </a:pPr>
                      <a:r>
                        <a:rPr lang="cs-CZ" sz="1050" b="1" u="none" strike="noStrike" cap="none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400 000 Kč</a:t>
                      </a:r>
                      <a:endParaRPr sz="1050" b="1" u="none" strike="noStrike" cap="none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73025" marR="73025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50"/>
                        <a:buFont typeface="Arial"/>
                        <a:buNone/>
                      </a:pPr>
                      <a:r>
                        <a:rPr lang="cs-CZ" sz="1050" b="1" u="sng" strike="noStrike" cap="none">
                          <a:solidFill>
                            <a:srgbClr val="0044FF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3 000 000 Kč</a:t>
                      </a:r>
                      <a:endParaRPr sz="1050" b="1" u="sng" strike="noStrike" cap="none">
                        <a:solidFill>
                          <a:srgbClr val="0044FF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73025" marR="73025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058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50"/>
                        <a:buFont typeface="Arial"/>
                        <a:buNone/>
                      </a:pPr>
                      <a:r>
                        <a:rPr lang="cs-CZ" sz="1050" b="1" u="none" strike="noStrike" cap="none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3+</a:t>
                      </a:r>
                      <a:endParaRPr sz="1050" b="1" u="none" strike="noStrike" cap="none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50"/>
                        <a:buFont typeface="Arial"/>
                        <a:buNone/>
                      </a:pPr>
                      <a:r>
                        <a:rPr lang="cs-CZ" sz="1050" b="1" u="none" strike="noStrike" cap="none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Různé sektory na území 3+ ORP</a:t>
                      </a:r>
                      <a:endParaRPr sz="1050" b="1" u="none" strike="noStrike" cap="none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73025" marR="73025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50"/>
                        <a:buFont typeface="Arial"/>
                        <a:buNone/>
                      </a:pPr>
                      <a:r>
                        <a:rPr lang="cs-CZ" sz="1050" b="1" u="none" strike="noStrike" cap="none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-</a:t>
                      </a:r>
                      <a:endParaRPr sz="1050" b="1" u="none" strike="noStrike" cap="none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73025" marR="73025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50"/>
                        <a:buFont typeface="Arial"/>
                        <a:buNone/>
                      </a:pPr>
                      <a:r>
                        <a:rPr lang="cs-CZ" sz="1050" b="1" u="none" strike="noStrike" cap="none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-</a:t>
                      </a:r>
                      <a:endParaRPr sz="1050" b="1" u="none" strike="noStrike" cap="none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73025" marR="73025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50"/>
                        <a:buFont typeface="Arial"/>
                        <a:buNone/>
                      </a:pPr>
                      <a:r>
                        <a:rPr lang="cs-CZ" sz="1050" b="1" u="none" strike="noStrike" cap="none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300 000 Kč</a:t>
                      </a:r>
                      <a:endParaRPr sz="1050" b="1" u="none" strike="noStrike" cap="none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73025" marR="73025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50"/>
                        <a:buFont typeface="Arial"/>
                        <a:buNone/>
                      </a:pPr>
                      <a:r>
                        <a:rPr lang="cs-CZ" sz="1050" b="1" u="none" strike="noStrike" cap="none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400 000 Kč</a:t>
                      </a:r>
                      <a:endParaRPr sz="1050" b="1" u="none" strike="noStrike" cap="none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73025" marR="73025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50"/>
                        <a:buFont typeface="Arial"/>
                        <a:buNone/>
                      </a:pPr>
                      <a:r>
                        <a:rPr lang="cs-CZ" sz="1050" b="1" u="sng" strike="noStrike" cap="none">
                          <a:solidFill>
                            <a:srgbClr val="0044FF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3 000 000 Kč</a:t>
                      </a:r>
                      <a:endParaRPr sz="1050" b="1" u="sng" strike="noStrike" cap="none">
                        <a:solidFill>
                          <a:srgbClr val="0044FF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73025" marR="73025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0" name="Google Shape;370;p3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287490" y="4536396"/>
            <a:ext cx="1751134" cy="541607"/>
          </a:xfrm>
          <a:prstGeom prst="rect">
            <a:avLst/>
          </a:prstGeom>
          <a:noFill/>
          <a:ln>
            <a:noFill/>
          </a:ln>
        </p:spPr>
      </p:pic>
      <p:sp>
        <p:nvSpPr>
          <p:cNvPr id="371" name="Google Shape;371;p33" descr="https://www.masopavsko.cz/evt_image.php?img=4829"/>
          <p:cNvSpPr/>
          <p:nvPr/>
        </p:nvSpPr>
        <p:spPr>
          <a:xfrm>
            <a:off x="4419600" y="2419350"/>
            <a:ext cx="3048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2" name="Google Shape;372;p33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64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77500" lnSpcReduction="20000"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44FF"/>
              </a:buClr>
              <a:buSzPct val="86111"/>
              <a:buNone/>
            </a:pPr>
            <a:r>
              <a:rPr lang="cs-CZ" sz="1858" b="1" dirty="0">
                <a:solidFill>
                  <a:srgbClr val="0044FF"/>
                </a:solidFill>
                <a:latin typeface="Montserrat"/>
                <a:ea typeface="Montserrat"/>
                <a:cs typeface="Montserrat"/>
                <a:sym typeface="Montserrat"/>
              </a:rPr>
              <a:t>Žadatelé</a:t>
            </a:r>
            <a:endParaRPr sz="1858" b="1" dirty="0">
              <a:solidFill>
                <a:srgbClr val="0044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102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50046"/>
              </a:buClr>
              <a:buSzPct val="89236"/>
              <a:buFont typeface="Montserrat"/>
              <a:buChar char="●"/>
            </a:pPr>
            <a:r>
              <a:rPr lang="cs-CZ" sz="1858" dirty="0">
                <a:solidFill>
                  <a:srgbClr val="050046"/>
                </a:solidFill>
                <a:latin typeface="Montserrat"/>
                <a:ea typeface="Montserrat"/>
                <a:cs typeface="Montserrat"/>
                <a:sym typeface="Montserrat"/>
              </a:rPr>
              <a:t>Společenství vlastníků jednotek, bytové družstvo</a:t>
            </a:r>
          </a:p>
          <a:p>
            <a:pPr marL="457200" lvl="0" indent="-3102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50046"/>
              </a:buClr>
              <a:buSzPct val="89236"/>
              <a:buFont typeface="Montserrat"/>
              <a:buChar char="●"/>
            </a:pPr>
            <a:r>
              <a:rPr lang="cs-CZ" sz="1858" dirty="0">
                <a:solidFill>
                  <a:srgbClr val="050046"/>
                </a:solidFill>
                <a:latin typeface="Montserrat"/>
                <a:ea typeface="Montserrat"/>
                <a:cs typeface="Montserrat"/>
                <a:sym typeface="Montserrat"/>
              </a:rPr>
              <a:t>Územní samosprávný celek (kraj, obec), jím zřízená příspěvková organizace nebo obchodní společnosti ve 100% vlastnictví ÚSC</a:t>
            </a:r>
          </a:p>
          <a:p>
            <a:pPr marL="457200" lvl="0" indent="-320099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50046"/>
              </a:buClr>
              <a:buSzPct val="100000"/>
              <a:buFont typeface="Montserrat"/>
              <a:buChar char="●"/>
            </a:pPr>
            <a:r>
              <a:rPr lang="cs-CZ" sz="1858" dirty="0">
                <a:solidFill>
                  <a:srgbClr val="050046"/>
                </a:solidFill>
                <a:latin typeface="Montserrat"/>
                <a:ea typeface="Montserrat"/>
                <a:cs typeface="Montserrat"/>
                <a:sym typeface="Montserrat"/>
              </a:rPr>
              <a:t>Člen sdružení subjektů, které v budoucnu založí ES (obce, malé a střední podniky, fyzické osoby…) – „projektové partnerství“</a:t>
            </a:r>
          </a:p>
          <a:p>
            <a:pPr marL="457200" lvl="0" indent="-320099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50046"/>
              </a:buClr>
              <a:buSzPct val="100000"/>
              <a:buFont typeface="Montserrat"/>
              <a:buChar char="●"/>
            </a:pPr>
            <a:r>
              <a:rPr lang="cs-CZ" sz="1858" dirty="0">
                <a:solidFill>
                  <a:srgbClr val="050046"/>
                </a:solidFill>
                <a:latin typeface="Montserrat"/>
                <a:ea typeface="Montserrat"/>
                <a:cs typeface="Montserrat"/>
                <a:sym typeface="Montserrat"/>
              </a:rPr>
              <a:t>Právnická osoba, která již splňuje definici energetického společenství dle práva EU</a:t>
            </a:r>
            <a:endParaRPr sz="1858" dirty="0">
              <a:solidFill>
                <a:srgbClr val="050046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3429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25004"/>
              <a:buNone/>
            </a:pPr>
            <a:endParaRPr sz="1858" dirty="0">
              <a:solidFill>
                <a:srgbClr val="050046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25004"/>
              <a:buNone/>
            </a:pPr>
            <a:r>
              <a:rPr lang="cs-CZ" sz="1858" b="1" dirty="0">
                <a:solidFill>
                  <a:srgbClr val="0044FF"/>
                </a:solidFill>
                <a:latin typeface="Montserrat"/>
                <a:ea typeface="Montserrat"/>
                <a:cs typeface="Montserrat"/>
                <a:sym typeface="Montserrat"/>
              </a:rPr>
              <a:t>Povinný výsledek</a:t>
            </a:r>
            <a:r>
              <a:rPr lang="cs-CZ" sz="1858" dirty="0">
                <a:solidFill>
                  <a:srgbClr val="050046"/>
                </a:solidFill>
                <a:latin typeface="Montserrat"/>
                <a:ea typeface="Montserrat"/>
                <a:cs typeface="Montserrat"/>
                <a:sym typeface="Montserrat"/>
              </a:rPr>
              <a:t>: vznik ES (registrace energetického společenství u ERÚ)</a:t>
            </a:r>
            <a:endParaRPr sz="1858" dirty="0">
              <a:solidFill>
                <a:srgbClr val="050046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44FF"/>
              </a:buClr>
              <a:buSzPct val="86111"/>
              <a:buNone/>
            </a:pPr>
            <a:endParaRPr sz="1858" b="1" dirty="0">
              <a:solidFill>
                <a:srgbClr val="0044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44FF"/>
              </a:buClr>
              <a:buSzPct val="86111"/>
              <a:buNone/>
            </a:pPr>
            <a:r>
              <a:rPr lang="cs-CZ" sz="1858" b="1" dirty="0">
                <a:solidFill>
                  <a:srgbClr val="0044FF"/>
                </a:solidFill>
                <a:latin typeface="Montserrat"/>
                <a:ea typeface="Montserrat"/>
                <a:cs typeface="Montserrat"/>
                <a:sym typeface="Montserrat"/>
              </a:rPr>
              <a:t>Průběh dotace</a:t>
            </a:r>
            <a:endParaRPr sz="1858" b="1" dirty="0">
              <a:solidFill>
                <a:srgbClr val="0044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102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50046"/>
              </a:buClr>
              <a:buSzPct val="89236"/>
              <a:buFont typeface="Montserrat"/>
              <a:buChar char="●"/>
            </a:pPr>
            <a:r>
              <a:rPr lang="cs-CZ" sz="1858" dirty="0">
                <a:solidFill>
                  <a:srgbClr val="050046"/>
                </a:solidFill>
                <a:latin typeface="Montserrat"/>
                <a:ea typeface="Montserrat"/>
                <a:cs typeface="Montserrat"/>
                <a:sym typeface="Montserrat"/>
              </a:rPr>
              <a:t>2. kolová soutěžní dotace</a:t>
            </a:r>
            <a:endParaRPr sz="3458" dirty="0"/>
          </a:p>
          <a:p>
            <a:pPr marL="457200" lvl="0" indent="-3102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50046"/>
              </a:buClr>
              <a:buSzPct val="89236"/>
              <a:buFont typeface="Montserrat"/>
              <a:buChar char="●"/>
            </a:pPr>
            <a:r>
              <a:rPr lang="cs-CZ" sz="1858" b="1" dirty="0">
                <a:solidFill>
                  <a:srgbClr val="0044FF"/>
                </a:solidFill>
                <a:latin typeface="Montserrat"/>
                <a:ea typeface="Montserrat"/>
                <a:cs typeface="Montserrat"/>
                <a:sym typeface="Montserrat"/>
              </a:rPr>
              <a:t>1. kolo</a:t>
            </a:r>
            <a:endParaRPr sz="1858" b="1" dirty="0">
              <a:solidFill>
                <a:srgbClr val="050046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742950" lvl="1" indent="-3102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50046"/>
              </a:buClr>
              <a:buSzPct val="89236"/>
              <a:buFont typeface="Montserrat"/>
              <a:buChar char="●"/>
            </a:pPr>
            <a:r>
              <a:rPr lang="cs-CZ" sz="1858" dirty="0">
                <a:solidFill>
                  <a:srgbClr val="050046"/>
                </a:solidFill>
                <a:latin typeface="Montserrat"/>
                <a:ea typeface="Montserrat"/>
                <a:cs typeface="Montserrat"/>
                <a:sym typeface="Montserrat"/>
              </a:rPr>
              <a:t>Žadatelé specifikují svůj záměr</a:t>
            </a:r>
            <a:endParaRPr sz="1858" dirty="0">
              <a:solidFill>
                <a:srgbClr val="050046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742950" lvl="1" indent="-3102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50046"/>
              </a:buClr>
              <a:buSzPct val="89236"/>
              <a:buFont typeface="Montserrat"/>
              <a:buChar char="●"/>
            </a:pPr>
            <a:r>
              <a:rPr lang="cs-CZ" sz="1858" dirty="0">
                <a:solidFill>
                  <a:srgbClr val="050046"/>
                </a:solidFill>
                <a:latin typeface="Montserrat"/>
                <a:ea typeface="Montserrat"/>
                <a:cs typeface="Montserrat"/>
                <a:sym typeface="Montserrat"/>
              </a:rPr>
              <a:t>Posouzení hodnotitelem – hodnotící komisí</a:t>
            </a:r>
            <a:endParaRPr sz="3058" dirty="0"/>
          </a:p>
          <a:p>
            <a:pPr marL="742950" lvl="1" indent="-3102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50046"/>
              </a:buClr>
              <a:buSzPct val="89236"/>
              <a:buFont typeface="Montserrat"/>
              <a:buChar char="●"/>
            </a:pPr>
            <a:r>
              <a:rPr lang="cs-CZ" sz="1858" dirty="0">
                <a:solidFill>
                  <a:srgbClr val="050046"/>
                </a:solidFill>
                <a:latin typeface="Montserrat"/>
                <a:ea typeface="Montserrat"/>
                <a:cs typeface="Montserrat"/>
                <a:sym typeface="Montserrat"/>
              </a:rPr>
              <a:t>Kvantitativní i kvalitativní kritéria</a:t>
            </a:r>
            <a:endParaRPr sz="3058" dirty="0"/>
          </a:p>
          <a:p>
            <a:pPr marL="457200" lvl="0" indent="-3102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50046"/>
              </a:buClr>
              <a:buSzPct val="89236"/>
              <a:buFont typeface="Montserrat"/>
              <a:buChar char="●"/>
            </a:pPr>
            <a:r>
              <a:rPr lang="cs-CZ" sz="1858" b="1" dirty="0">
                <a:solidFill>
                  <a:srgbClr val="0044FF"/>
                </a:solidFill>
                <a:latin typeface="Montserrat"/>
                <a:ea typeface="Montserrat"/>
                <a:cs typeface="Montserrat"/>
                <a:sym typeface="Montserrat"/>
              </a:rPr>
              <a:t>2. kolo</a:t>
            </a:r>
            <a:endParaRPr sz="3458" dirty="0"/>
          </a:p>
          <a:p>
            <a:pPr marL="742950" lvl="1" indent="-3102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50046"/>
              </a:buClr>
              <a:buSzPct val="89236"/>
              <a:buFont typeface="Montserrat"/>
              <a:buChar char="●"/>
            </a:pPr>
            <a:r>
              <a:rPr lang="cs-CZ" sz="1858" dirty="0">
                <a:solidFill>
                  <a:srgbClr val="050046"/>
                </a:solidFill>
                <a:latin typeface="Montserrat"/>
                <a:ea typeface="Montserrat"/>
                <a:cs typeface="Montserrat"/>
                <a:sym typeface="Montserrat"/>
              </a:rPr>
              <a:t>předkladatelé záměrů doporučených v 1. kole předloží žádost o podporu (rada SFŽP -&gt; ministr ŽP)</a:t>
            </a:r>
            <a:endParaRPr sz="3058" dirty="0"/>
          </a:p>
          <a:p>
            <a:pPr marL="742950" lvl="1" indent="-3102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50046"/>
              </a:buClr>
              <a:buSzPct val="89236"/>
              <a:buFont typeface="Montserrat"/>
              <a:buChar char="●"/>
            </a:pPr>
            <a:r>
              <a:rPr lang="cs-CZ" sz="1858" dirty="0">
                <a:solidFill>
                  <a:srgbClr val="050046"/>
                </a:solidFill>
                <a:latin typeface="Montserrat"/>
                <a:ea typeface="Montserrat"/>
                <a:cs typeface="Montserrat"/>
                <a:sym typeface="Montserrat"/>
              </a:rPr>
              <a:t>po realizaci podporovaných činností žádost o doplatek</a:t>
            </a:r>
            <a:endParaRPr sz="2258"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73" name="Google Shape;373;p33"/>
          <p:cNvSpPr txBox="1">
            <a:spLocks noGrp="1"/>
          </p:cNvSpPr>
          <p:nvPr>
            <p:ph type="title"/>
          </p:nvPr>
        </p:nvSpPr>
        <p:spPr>
          <a:xfrm>
            <a:off x="0" y="130324"/>
            <a:ext cx="9144000" cy="857400"/>
          </a:xfrm>
          <a:prstGeom prst="rect">
            <a:avLst/>
          </a:prstGeom>
          <a:solidFill>
            <a:srgbClr val="05004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40"/>
              <a:buFont typeface="Montserrat SemiBold"/>
              <a:buNone/>
            </a:pPr>
            <a:r>
              <a:rPr lang="cs-CZ" sz="294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Dotace: Zakládání energetických společenství</a:t>
            </a:r>
            <a:endParaRPr sz="294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Google Shape;379;p34"/>
          <p:cNvSpPr txBox="1">
            <a:spLocks noGrp="1"/>
          </p:cNvSpPr>
          <p:nvPr>
            <p:ph type="title"/>
          </p:nvPr>
        </p:nvSpPr>
        <p:spPr>
          <a:xfrm>
            <a:off x="0" y="130324"/>
            <a:ext cx="9144000" cy="857250"/>
          </a:xfrm>
          <a:prstGeom prst="rect">
            <a:avLst/>
          </a:prstGeom>
          <a:solidFill>
            <a:srgbClr val="050046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Montserrat SemiBold"/>
              <a:buNone/>
            </a:pPr>
            <a:r>
              <a:rPr lang="cs-CZ" sz="36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Dotace z Modernizačního fondu</a:t>
            </a:r>
            <a:endParaRPr sz="36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380" name="Google Shape;380;p3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174963" y="4374792"/>
            <a:ext cx="1811991" cy="619701"/>
          </a:xfrm>
          <a:prstGeom prst="rect">
            <a:avLst/>
          </a:prstGeom>
          <a:noFill/>
          <a:ln>
            <a:noFill/>
          </a:ln>
        </p:spPr>
      </p:pic>
      <p:sp>
        <p:nvSpPr>
          <p:cNvPr id="381" name="Google Shape;381;p34" descr="https://www.masopavsko.cz/evt_image.php?img=4829"/>
          <p:cNvSpPr/>
          <p:nvPr/>
        </p:nvSpPr>
        <p:spPr>
          <a:xfrm>
            <a:off x="4419600" y="2419350"/>
            <a:ext cx="3048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2" name="Google Shape;382;p34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71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10000"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44FF"/>
              </a:buClr>
              <a:buSzPct val="74218"/>
              <a:buNone/>
            </a:pPr>
            <a:r>
              <a:rPr lang="cs-CZ" sz="1600" b="1" u="sng">
                <a:solidFill>
                  <a:srgbClr val="0044FF"/>
                </a:solidFill>
                <a:latin typeface="Montserrat"/>
                <a:ea typeface="Montserrat"/>
                <a:cs typeface="Montserrat"/>
                <a:sym typeface="Montserrat"/>
              </a:rPr>
              <a:t>Modernizační fond 2021-2030</a:t>
            </a:r>
            <a:endParaRPr sz="1600"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 sz="600" b="1">
              <a:solidFill>
                <a:srgbClr val="0044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285750" lvl="0" indent="-269858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44FF"/>
              </a:buClr>
              <a:buSzPct val="100000"/>
              <a:buChar char="•"/>
            </a:pPr>
            <a:r>
              <a:rPr lang="cs-CZ" sz="1700" b="1">
                <a:solidFill>
                  <a:srgbClr val="0044FF"/>
                </a:solidFill>
                <a:latin typeface="Montserrat"/>
                <a:ea typeface="Montserrat"/>
                <a:cs typeface="Montserrat"/>
                <a:sym typeface="Montserrat"/>
              </a:rPr>
              <a:t>RES+ </a:t>
            </a:r>
            <a:r>
              <a:rPr lang="cs-CZ" sz="1700">
                <a:solidFill>
                  <a:srgbClr val="050046"/>
                </a:solidFill>
                <a:latin typeface="Montserrat"/>
                <a:ea typeface="Montserrat"/>
                <a:cs typeface="Montserrat"/>
                <a:sym typeface="Montserrat"/>
              </a:rPr>
              <a:t>(celkový objem 110 mld. Kč)</a:t>
            </a:r>
            <a:endParaRPr sz="1700"/>
          </a:p>
          <a:p>
            <a:pPr marL="914400" lvl="1" indent="-315943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50046"/>
              </a:buClr>
              <a:buSzPct val="100000"/>
              <a:buFont typeface="Montserrat"/>
              <a:buChar char="○"/>
            </a:pPr>
            <a:r>
              <a:rPr lang="cs-CZ" sz="1300">
                <a:solidFill>
                  <a:srgbClr val="050046"/>
                </a:solidFill>
                <a:latin typeface="Montserrat"/>
                <a:ea typeface="Montserrat"/>
                <a:cs typeface="Montserrat"/>
                <a:sym typeface="Montserrat"/>
              </a:rPr>
              <a:t>Podpora obnovitelných zdrojů, pro firmy i obce</a:t>
            </a:r>
            <a:endParaRPr sz="1300"/>
          </a:p>
          <a:p>
            <a:pPr marL="914400" lvl="1" indent="-315943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50046"/>
              </a:buClr>
              <a:buSzPct val="100000"/>
              <a:buFont typeface="Montserrat"/>
              <a:buChar char="○"/>
            </a:pPr>
            <a:r>
              <a:rPr lang="cs-CZ" sz="1300">
                <a:solidFill>
                  <a:srgbClr val="050046"/>
                </a:solidFill>
                <a:latin typeface="Montserrat"/>
                <a:ea typeface="Montserrat"/>
                <a:cs typeface="Montserrat"/>
                <a:sym typeface="Montserrat"/>
              </a:rPr>
              <a:t>Aktuálně výzvy ukončeny k 29.9.2023</a:t>
            </a:r>
            <a:endParaRPr sz="1300">
              <a:solidFill>
                <a:srgbClr val="050046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 sz="1300">
              <a:solidFill>
                <a:srgbClr val="050046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342900" lvl="0" indent="-32661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4FF"/>
              </a:buClr>
              <a:buSzPct val="100000"/>
              <a:buChar char="•"/>
            </a:pPr>
            <a:r>
              <a:rPr lang="cs-CZ" sz="1700" b="1">
                <a:solidFill>
                  <a:srgbClr val="0044FF"/>
                </a:solidFill>
                <a:latin typeface="Montserrat"/>
                <a:ea typeface="Montserrat"/>
                <a:cs typeface="Montserrat"/>
                <a:sym typeface="Montserrat"/>
              </a:rPr>
              <a:t>KOMUNERG </a:t>
            </a:r>
            <a:r>
              <a:rPr lang="cs-CZ" sz="1700">
                <a:solidFill>
                  <a:srgbClr val="050046"/>
                </a:solidFill>
                <a:latin typeface="Montserrat"/>
                <a:ea typeface="Montserrat"/>
                <a:cs typeface="Montserrat"/>
                <a:sym typeface="Montserrat"/>
              </a:rPr>
              <a:t>(celkový objem 13 mld.)</a:t>
            </a:r>
            <a:endParaRPr sz="1700" b="1">
              <a:solidFill>
                <a:srgbClr val="050046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914400" marR="0" lvl="1" indent="-315943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50046"/>
              </a:buClr>
              <a:buSzPct val="100000"/>
              <a:buFont typeface="Montserrat"/>
              <a:buChar char="○"/>
            </a:pPr>
            <a:r>
              <a:rPr lang="cs-CZ" sz="1300">
                <a:solidFill>
                  <a:srgbClr val="050046"/>
                </a:solidFill>
                <a:latin typeface="Montserrat"/>
                <a:ea typeface="Montserrat"/>
                <a:cs typeface="Montserrat"/>
                <a:sym typeface="Montserrat"/>
              </a:rPr>
              <a:t>Zaměřen na ES</a:t>
            </a:r>
            <a:endParaRPr sz="1300"/>
          </a:p>
          <a:p>
            <a:pPr marL="914400" marR="0" lvl="1" indent="-315943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50046"/>
              </a:buClr>
              <a:buSzPct val="100000"/>
              <a:buFont typeface="Montserrat"/>
              <a:buChar char="○"/>
            </a:pPr>
            <a:r>
              <a:rPr lang="cs-CZ" sz="1300">
                <a:solidFill>
                  <a:srgbClr val="050046"/>
                </a:solidFill>
                <a:latin typeface="Montserrat"/>
                <a:ea typeface="Montserrat"/>
                <a:cs typeface="Montserrat"/>
                <a:sym typeface="Montserrat"/>
              </a:rPr>
              <a:t>HW / SW pro sdílení, měření, regulace, připojení OZE</a:t>
            </a:r>
            <a:endParaRPr sz="1300">
              <a:solidFill>
                <a:srgbClr val="050046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914400" marR="0" lvl="1" indent="-315943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50046"/>
              </a:buClr>
              <a:buSzPct val="100000"/>
              <a:buFont typeface="Montserrat"/>
              <a:buChar char="○"/>
            </a:pPr>
            <a:r>
              <a:rPr lang="cs-CZ" sz="1300">
                <a:solidFill>
                  <a:srgbClr val="050046"/>
                </a:solidFill>
                <a:latin typeface="Montserrat"/>
                <a:ea typeface="Montserrat"/>
                <a:cs typeface="Montserrat"/>
                <a:sym typeface="Montserrat"/>
              </a:rPr>
              <a:t>není připraven</a:t>
            </a:r>
            <a:endParaRPr sz="1300">
              <a:solidFill>
                <a:srgbClr val="050046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596900" marR="0" lvl="1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50046"/>
              </a:buClr>
              <a:buSzPct val="151351"/>
              <a:buNone/>
            </a:pPr>
            <a:endParaRPr sz="800">
              <a:solidFill>
                <a:srgbClr val="050046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285750" lvl="0" indent="-269461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44FF"/>
              </a:buClr>
              <a:buSzPct val="100000"/>
              <a:buChar char="•"/>
            </a:pPr>
            <a:r>
              <a:rPr lang="cs-CZ" sz="1700" b="1">
                <a:solidFill>
                  <a:srgbClr val="0044FF"/>
                </a:solidFill>
                <a:latin typeface="Montserrat"/>
                <a:ea typeface="Montserrat"/>
                <a:cs typeface="Montserrat"/>
                <a:sym typeface="Montserrat"/>
              </a:rPr>
              <a:t>ENERGov </a:t>
            </a:r>
            <a:r>
              <a:rPr lang="cs-CZ" sz="1700">
                <a:solidFill>
                  <a:srgbClr val="050046"/>
                </a:solidFill>
                <a:latin typeface="Montserrat"/>
                <a:ea typeface="Montserrat"/>
                <a:cs typeface="Montserrat"/>
                <a:sym typeface="Montserrat"/>
              </a:rPr>
              <a:t>(celkový objem 20 mld. Kč)</a:t>
            </a:r>
            <a:endParaRPr sz="1700" b="1">
              <a:solidFill>
                <a:srgbClr val="0044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914400" lvl="1" indent="-315943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50046"/>
              </a:buClr>
              <a:buSzPct val="100000"/>
              <a:buFont typeface="Montserrat"/>
              <a:buChar char="○"/>
            </a:pPr>
            <a:r>
              <a:rPr lang="cs-CZ" sz="1300">
                <a:solidFill>
                  <a:srgbClr val="050046"/>
                </a:solidFill>
                <a:latin typeface="Montserrat"/>
                <a:ea typeface="Montserrat"/>
                <a:cs typeface="Montserrat"/>
                <a:sym typeface="Montserrat"/>
              </a:rPr>
              <a:t>úspory a OZE ve veřejných budovách a výstavba v pasivním standardu </a:t>
            </a:r>
            <a:endParaRPr sz="1300">
              <a:solidFill>
                <a:srgbClr val="050046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914400" lvl="1" indent="-29609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50046"/>
              </a:buClr>
              <a:buSzPct val="77272"/>
              <a:buFont typeface="Montserrat"/>
              <a:buChar char="○"/>
            </a:pPr>
            <a:r>
              <a:rPr lang="cs-CZ" sz="1300">
                <a:solidFill>
                  <a:srgbClr val="050046"/>
                </a:solidFill>
                <a:latin typeface="Montserrat"/>
                <a:ea typeface="Montserrat"/>
                <a:cs typeface="Montserrat"/>
                <a:sym typeface="Montserrat"/>
              </a:rPr>
              <a:t>výzvy již běží</a:t>
            </a:r>
            <a:br>
              <a:rPr lang="cs-CZ" sz="1200">
                <a:solidFill>
                  <a:srgbClr val="050046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endParaRPr sz="1200">
              <a:solidFill>
                <a:srgbClr val="050046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285750" lvl="0" indent="-269858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44FF"/>
              </a:buClr>
              <a:buSzPct val="100000"/>
              <a:buChar char="•"/>
            </a:pPr>
            <a:r>
              <a:rPr lang="cs-CZ" sz="1700" b="1">
                <a:solidFill>
                  <a:srgbClr val="0044FF"/>
                </a:solidFill>
                <a:latin typeface="Montserrat"/>
                <a:ea typeface="Montserrat"/>
                <a:cs typeface="Montserrat"/>
                <a:sym typeface="Montserrat"/>
              </a:rPr>
              <a:t>PUBGRID</a:t>
            </a:r>
            <a:r>
              <a:rPr lang="cs-CZ" sz="1700" b="1">
                <a:solidFill>
                  <a:srgbClr val="050046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cs-CZ" sz="1700">
                <a:solidFill>
                  <a:srgbClr val="050046"/>
                </a:solidFill>
                <a:latin typeface="Montserrat"/>
                <a:ea typeface="Montserrat"/>
                <a:cs typeface="Montserrat"/>
                <a:sym typeface="Montserrat"/>
              </a:rPr>
              <a:t>(celkový objem 7,5 mld. Kč)</a:t>
            </a:r>
            <a:endParaRPr sz="1700"/>
          </a:p>
          <a:p>
            <a:pPr marL="914400" lvl="1" indent="-31594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50046"/>
              </a:buClr>
              <a:buSzPct val="100000"/>
              <a:buFont typeface="Montserrat"/>
              <a:buChar char="○"/>
            </a:pPr>
            <a:r>
              <a:rPr lang="cs-CZ" sz="1300">
                <a:solidFill>
                  <a:srgbClr val="050046"/>
                </a:solidFill>
                <a:latin typeface="Montserrat"/>
                <a:ea typeface="Montserrat"/>
                <a:cs typeface="Montserrat"/>
                <a:sym typeface="Montserrat"/>
              </a:rPr>
              <a:t>Modernizace veřejného osvětlení, chytré sítě a infrastruktura, nabíječky apod.</a:t>
            </a:r>
            <a:endParaRPr sz="1300"/>
          </a:p>
          <a:p>
            <a:pPr marL="914400" lvl="1" indent="-31594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50046"/>
              </a:buClr>
              <a:buSzPct val="100000"/>
              <a:buFont typeface="Montserrat"/>
              <a:buChar char="○"/>
            </a:pPr>
            <a:r>
              <a:rPr lang="cs-CZ" sz="1300">
                <a:solidFill>
                  <a:srgbClr val="050046"/>
                </a:solidFill>
                <a:latin typeface="Montserrat"/>
                <a:ea typeface="Montserrat"/>
                <a:cs typeface="Montserrat"/>
                <a:sym typeface="Montserrat"/>
              </a:rPr>
              <a:t>Určeno pro veřejný sektor</a:t>
            </a:r>
            <a:endParaRPr sz="1300">
              <a:solidFill>
                <a:srgbClr val="050046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914400" lvl="1" indent="-31594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50046"/>
              </a:buClr>
              <a:buSzPct val="100000"/>
              <a:buFont typeface="Montserrat"/>
              <a:buChar char="○"/>
            </a:pPr>
            <a:r>
              <a:rPr lang="cs-CZ" sz="1300">
                <a:solidFill>
                  <a:srgbClr val="050046"/>
                </a:solidFill>
                <a:latin typeface="Montserrat"/>
                <a:ea typeface="Montserrat"/>
                <a:cs typeface="Montserrat"/>
                <a:sym typeface="Montserrat"/>
              </a:rPr>
              <a:t>výzvy ještě neběží</a:t>
            </a:r>
            <a:endParaRPr sz="1300">
              <a:solidFill>
                <a:srgbClr val="050046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Google Shape;387;g29407870052_0_0"/>
          <p:cNvSpPr txBox="1">
            <a:spLocks noGrp="1"/>
          </p:cNvSpPr>
          <p:nvPr>
            <p:ph type="body" idx="1"/>
          </p:nvPr>
        </p:nvSpPr>
        <p:spPr>
          <a:xfrm>
            <a:off x="313450" y="1093926"/>
            <a:ext cx="8229600" cy="3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SzPts val="1800"/>
              <a:buNone/>
            </a:pPr>
            <a:r>
              <a:rPr lang="cs-CZ" sz="1400" b="1">
                <a:solidFill>
                  <a:srgbClr val="0044FF"/>
                </a:solidFill>
                <a:latin typeface="Montserrat"/>
                <a:ea typeface="Montserrat"/>
                <a:cs typeface="Montserrat"/>
                <a:sym typeface="Montserrat"/>
              </a:rPr>
              <a:t>Minulé výzvy pro obce - očekáváme spuštení v roce 2024 s podobnými parametry</a:t>
            </a:r>
            <a:endParaRPr sz="1400" b="1">
              <a:solidFill>
                <a:srgbClr val="0044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SzPts val="1800"/>
              <a:buNone/>
            </a:pPr>
            <a:endParaRPr sz="1200">
              <a:solidFill>
                <a:srgbClr val="0044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SzPts val="1800"/>
              <a:buNone/>
            </a:pPr>
            <a:endParaRPr sz="1200">
              <a:solidFill>
                <a:srgbClr val="0044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88" name="Google Shape;388;g29407870052_0_0"/>
          <p:cNvSpPr txBox="1"/>
          <p:nvPr/>
        </p:nvSpPr>
        <p:spPr>
          <a:xfrm>
            <a:off x="0" y="130324"/>
            <a:ext cx="9144000" cy="857400"/>
          </a:xfrm>
          <a:prstGeom prst="rect">
            <a:avLst/>
          </a:prstGeom>
          <a:solidFill>
            <a:srgbClr val="050046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Montserrat SemiBold"/>
              <a:buNone/>
            </a:pPr>
            <a:r>
              <a:rPr lang="cs-CZ" sz="3600" b="0" i="0" u="none" strike="noStrike" cap="none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RES+ Podoba uzavřených výzev</a:t>
            </a:r>
            <a:endParaRPr sz="3600" b="0" i="0" u="none" strike="noStrike" cap="none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389" name="Google Shape;389;g29407870052_0_0"/>
          <p:cNvPicPr preferRelativeResize="0"/>
          <p:nvPr/>
        </p:nvPicPr>
        <p:blipFill rotWithShape="1">
          <a:blip r:embed="rId3">
            <a:alphaModFix/>
          </a:blip>
          <a:srcRect l="855" r="805"/>
          <a:stretch/>
        </p:blipFill>
        <p:spPr>
          <a:xfrm>
            <a:off x="313450" y="1417925"/>
            <a:ext cx="8517099" cy="3619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4" name="Google Shape;394;g29407870052_0_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164288" y="4299942"/>
            <a:ext cx="1811991" cy="619701"/>
          </a:xfrm>
          <a:prstGeom prst="rect">
            <a:avLst/>
          </a:prstGeom>
          <a:noFill/>
          <a:ln>
            <a:noFill/>
          </a:ln>
        </p:spPr>
      </p:pic>
      <p:sp>
        <p:nvSpPr>
          <p:cNvPr id="395" name="Google Shape;395;g29407870052_0_7"/>
          <p:cNvSpPr txBox="1"/>
          <p:nvPr/>
        </p:nvSpPr>
        <p:spPr>
          <a:xfrm>
            <a:off x="0" y="130324"/>
            <a:ext cx="9144000" cy="857400"/>
          </a:xfrm>
          <a:prstGeom prst="rect">
            <a:avLst/>
          </a:prstGeom>
          <a:solidFill>
            <a:srgbClr val="050046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s-CZ" sz="3600" b="0" i="0" u="none" strike="noStrike" cap="none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ENERGov: aktuální výzvy pro obce</a:t>
            </a:r>
            <a:endParaRPr sz="3600" b="0" i="0" u="none" strike="noStrike" cap="none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396" name="Google Shape;396;g29407870052_0_7">
            <a:hlinkClick r:id="rId4"/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572000" y="1962086"/>
            <a:ext cx="4496875" cy="1219327"/>
          </a:xfrm>
          <a:prstGeom prst="rect">
            <a:avLst/>
          </a:prstGeom>
          <a:noFill/>
          <a:ln>
            <a:noFill/>
          </a:ln>
        </p:spPr>
      </p:pic>
      <p:pic>
        <p:nvPicPr>
          <p:cNvPr id="397" name="Google Shape;397;g29407870052_0_7">
            <a:hlinkClick r:id="rId6"/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216575" y="1137173"/>
            <a:ext cx="4224575" cy="1434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98" name="Google Shape;398;g29407870052_0_7">
            <a:hlinkClick r:id="rId8"/>
          </p:cNvPr>
          <p:cNvPicPr preferRelativeResize="0"/>
          <p:nvPr/>
        </p:nvPicPr>
        <p:blipFill rotWithShape="1">
          <a:blip r:embed="rId9">
            <a:alphaModFix/>
          </a:blip>
          <a:srcRect b="26507"/>
          <a:stretch/>
        </p:blipFill>
        <p:spPr>
          <a:xfrm>
            <a:off x="216575" y="3499900"/>
            <a:ext cx="6211326" cy="1155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Google Shape;403;g29407870052_0_19"/>
          <p:cNvSpPr txBox="1">
            <a:spLocks noGrp="1"/>
          </p:cNvSpPr>
          <p:nvPr>
            <p:ph type="body" idx="1"/>
          </p:nvPr>
        </p:nvSpPr>
        <p:spPr>
          <a:xfrm>
            <a:off x="27750" y="1059800"/>
            <a:ext cx="9088500" cy="32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just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SzPts val="1800"/>
              <a:buNone/>
            </a:pPr>
            <a:r>
              <a:rPr lang="cs-CZ" sz="1400" b="1" u="sng">
                <a:solidFill>
                  <a:schemeClr val="hlink"/>
                </a:solidFill>
                <a:latin typeface="Montserrat"/>
                <a:ea typeface="Montserrat"/>
                <a:cs typeface="Montserrat"/>
                <a:sym typeface="Montserrat"/>
                <a:hlinkClick r:id="rId3"/>
              </a:rPr>
              <a:t>Aktuální výzvy zde</a:t>
            </a:r>
            <a:r>
              <a:rPr lang="cs-CZ" sz="1400" b="1">
                <a:solidFill>
                  <a:srgbClr val="0044FF"/>
                </a:solidFill>
                <a:latin typeface="Montserrat"/>
                <a:ea typeface="Montserrat"/>
                <a:cs typeface="Montserrat"/>
                <a:sym typeface="Montserrat"/>
              </a:rPr>
              <a:t> - omezeny na méně rozvinuté a přechodové regiony, městské aglomerace</a:t>
            </a:r>
            <a:br>
              <a:rPr lang="cs-CZ" sz="1400">
                <a:solidFill>
                  <a:srgbClr val="050046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endParaRPr sz="1400">
              <a:solidFill>
                <a:srgbClr val="050046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SzPts val="1800"/>
              <a:buNone/>
            </a:pPr>
            <a:endParaRPr sz="1200">
              <a:solidFill>
                <a:srgbClr val="050046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SzPts val="1800"/>
              <a:buNone/>
            </a:pPr>
            <a:endParaRPr sz="1200">
              <a:solidFill>
                <a:srgbClr val="050046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04" name="Google Shape;404;g29407870052_0_19"/>
          <p:cNvSpPr txBox="1"/>
          <p:nvPr/>
        </p:nvSpPr>
        <p:spPr>
          <a:xfrm>
            <a:off x="0" y="130324"/>
            <a:ext cx="9144000" cy="857400"/>
          </a:xfrm>
          <a:prstGeom prst="rect">
            <a:avLst/>
          </a:prstGeom>
          <a:solidFill>
            <a:srgbClr val="050046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Montserrat SemiBold"/>
              <a:buNone/>
            </a:pPr>
            <a:r>
              <a:rPr lang="cs-CZ" sz="3600" b="0" i="0" u="none" strike="noStrike" cap="none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OPŽP: aktuální výzvy pro obce</a:t>
            </a:r>
            <a:endParaRPr sz="3600" b="0" i="0" u="none" strike="noStrike" cap="none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405" name="Google Shape;405;g29407870052_0_1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1453175"/>
            <a:ext cx="3737914" cy="3619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06" name="Google Shape;406;g29407870052_0_19"/>
          <p:cNvPicPr preferRelativeResize="0"/>
          <p:nvPr/>
        </p:nvPicPr>
        <p:blipFill rotWithShape="1">
          <a:blip r:embed="rId5">
            <a:alphaModFix/>
          </a:blip>
          <a:srcRect b="585"/>
          <a:stretch/>
        </p:blipFill>
        <p:spPr>
          <a:xfrm>
            <a:off x="3718350" y="1453175"/>
            <a:ext cx="1822663" cy="3619574"/>
          </a:xfrm>
          <a:prstGeom prst="rect">
            <a:avLst/>
          </a:prstGeom>
          <a:noFill/>
          <a:ln>
            <a:noFill/>
          </a:ln>
        </p:spPr>
      </p:pic>
      <p:pic>
        <p:nvPicPr>
          <p:cNvPr id="407" name="Google Shape;407;g29407870052_0_19"/>
          <p:cNvPicPr preferRelativeResize="0"/>
          <p:nvPr/>
        </p:nvPicPr>
        <p:blipFill rotWithShape="1">
          <a:blip r:embed="rId6">
            <a:alphaModFix/>
          </a:blip>
          <a:srcRect r="-2923"/>
          <a:stretch/>
        </p:blipFill>
        <p:spPr>
          <a:xfrm>
            <a:off x="5550551" y="1453175"/>
            <a:ext cx="3698532" cy="36195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" name="Google Shape;413;p35"/>
          <p:cNvSpPr txBox="1">
            <a:spLocks noGrp="1"/>
          </p:cNvSpPr>
          <p:nvPr>
            <p:ph type="title"/>
          </p:nvPr>
        </p:nvSpPr>
        <p:spPr>
          <a:xfrm>
            <a:off x="0" y="130324"/>
            <a:ext cx="9144000" cy="857250"/>
          </a:xfrm>
          <a:prstGeom prst="rect">
            <a:avLst/>
          </a:prstGeom>
          <a:solidFill>
            <a:srgbClr val="050046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Montserrat SemiBold"/>
              <a:buNone/>
            </a:pPr>
            <a:r>
              <a:rPr lang="cs-CZ" sz="36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Nová zelená úsporám</a:t>
            </a:r>
            <a:endParaRPr sz="36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414" name="Google Shape;414;p35" descr="https://www.masopavsko.cz/evt_image.php?img=4829"/>
          <p:cNvSpPr/>
          <p:nvPr/>
        </p:nvSpPr>
        <p:spPr>
          <a:xfrm>
            <a:off x="4419600" y="2419350"/>
            <a:ext cx="3048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15" name="Google Shape;415;p3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57200" y="1856650"/>
            <a:ext cx="6845575" cy="3055875"/>
          </a:xfrm>
          <a:prstGeom prst="rect">
            <a:avLst/>
          </a:prstGeom>
          <a:noFill/>
          <a:ln>
            <a:noFill/>
          </a:ln>
        </p:spPr>
      </p:pic>
      <p:sp>
        <p:nvSpPr>
          <p:cNvPr id="416" name="Google Shape;416;p35"/>
          <p:cNvSpPr txBox="1">
            <a:spLocks noGrp="1"/>
          </p:cNvSpPr>
          <p:nvPr>
            <p:ph type="body" idx="1"/>
          </p:nvPr>
        </p:nvSpPr>
        <p:spPr>
          <a:xfrm>
            <a:off x="457200" y="1089300"/>
            <a:ext cx="8249400" cy="234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50046"/>
              </a:buClr>
              <a:buSzPts val="1682"/>
              <a:buChar char="•"/>
            </a:pPr>
            <a:r>
              <a:rPr lang="cs-CZ" sz="1600">
                <a:solidFill>
                  <a:srgbClr val="050046"/>
                </a:solidFill>
                <a:latin typeface="Montserrat"/>
                <a:ea typeface="Montserrat"/>
                <a:cs typeface="Montserrat"/>
                <a:sym typeface="Montserrat"/>
              </a:rPr>
              <a:t>Nově dotace 70 % pro obecní byty + bonus za sociální bydlení</a:t>
            </a:r>
            <a:endParaRPr sz="1600">
              <a:solidFill>
                <a:srgbClr val="050046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3429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50046"/>
              </a:buClr>
              <a:buSzPts val="1682"/>
              <a:buChar char="•"/>
            </a:pPr>
            <a:r>
              <a:rPr lang="cs-CZ" sz="1600">
                <a:solidFill>
                  <a:srgbClr val="050046"/>
                </a:solidFill>
                <a:latin typeface="Montserrat"/>
                <a:ea typeface="Montserrat"/>
                <a:cs typeface="Montserrat"/>
                <a:sym typeface="Montserrat"/>
              </a:rPr>
              <a:t>Nově bonusy pro nízkopříjmové domácnosti v BD</a:t>
            </a:r>
            <a:endParaRPr sz="1600">
              <a:solidFill>
                <a:srgbClr val="050046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sz="1682"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sz="1682"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sz="1682">
              <a:latin typeface="Montserrat"/>
              <a:ea typeface="Montserrat"/>
              <a:cs typeface="Montserrat"/>
              <a:sym typeface="Montserrat"/>
            </a:endParaRPr>
          </a:p>
          <a:p>
            <a:pPr marL="3429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sz="2000"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417" name="Google Shape;417;p3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612451" y="2640163"/>
            <a:ext cx="1364775" cy="1488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Google Shape;423;g29407870052_0_50"/>
          <p:cNvSpPr txBox="1">
            <a:spLocks noGrp="1"/>
          </p:cNvSpPr>
          <p:nvPr>
            <p:ph type="title"/>
          </p:nvPr>
        </p:nvSpPr>
        <p:spPr>
          <a:xfrm>
            <a:off x="0" y="130324"/>
            <a:ext cx="9144000" cy="857400"/>
          </a:xfrm>
          <a:prstGeom prst="rect">
            <a:avLst/>
          </a:prstGeom>
          <a:solidFill>
            <a:srgbClr val="050046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Montserrat SemiBold"/>
              <a:buNone/>
            </a:pPr>
            <a:r>
              <a:rPr lang="cs-CZ" sz="36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Další možnosti podpory</a:t>
            </a:r>
            <a:endParaRPr sz="36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424" name="Google Shape;424;g29407870052_0_5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164288" y="4299942"/>
            <a:ext cx="1811991" cy="619701"/>
          </a:xfrm>
          <a:prstGeom prst="rect">
            <a:avLst/>
          </a:prstGeom>
          <a:noFill/>
          <a:ln>
            <a:noFill/>
          </a:ln>
        </p:spPr>
      </p:pic>
      <p:sp>
        <p:nvSpPr>
          <p:cNvPr id="425" name="Google Shape;425;g29407870052_0_50" descr="https://www.masopavsko.cz/evt_image.php?img=4829"/>
          <p:cNvSpPr/>
          <p:nvPr/>
        </p:nvSpPr>
        <p:spPr>
          <a:xfrm>
            <a:off x="4419600" y="2419350"/>
            <a:ext cx="3048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6" name="Google Shape;426;g29407870052_0_50"/>
          <p:cNvSpPr txBox="1">
            <a:spLocks noGrp="1"/>
          </p:cNvSpPr>
          <p:nvPr>
            <p:ph type="body" idx="1"/>
          </p:nvPr>
        </p:nvSpPr>
        <p:spPr>
          <a:xfrm>
            <a:off x="457200" y="2084150"/>
            <a:ext cx="8229600" cy="305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50046"/>
              </a:buClr>
              <a:buSzPts val="1600"/>
              <a:buChar char="•"/>
            </a:pPr>
            <a:r>
              <a:rPr lang="cs-CZ" sz="1600">
                <a:solidFill>
                  <a:srgbClr val="050046"/>
                </a:solidFill>
                <a:latin typeface="Montserrat"/>
                <a:ea typeface="Montserrat"/>
                <a:cs typeface="Montserrat"/>
                <a:sym typeface="Montserrat"/>
              </a:rPr>
              <a:t>Rekonstrukce a inovace soustav </a:t>
            </a:r>
            <a:r>
              <a:rPr lang="cs-CZ" sz="1600" u="sng">
                <a:solidFill>
                  <a:srgbClr val="0044FF"/>
                </a:solidFill>
                <a:latin typeface="Montserrat"/>
                <a:ea typeface="Montserrat"/>
                <a:cs typeface="Montserrat"/>
                <a:sym typeface="Montserrat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veřejného osvětlení měst a obcí</a:t>
            </a:r>
            <a:r>
              <a:rPr lang="cs-CZ" sz="1600" u="sng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endParaRPr sz="16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342900" lvl="0" indent="-3429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50046"/>
              </a:buClr>
              <a:buSzPts val="1600"/>
              <a:buChar char="•"/>
            </a:pPr>
            <a:r>
              <a:rPr lang="cs-CZ" sz="1600">
                <a:solidFill>
                  <a:srgbClr val="050046"/>
                </a:solidFill>
                <a:latin typeface="Montserrat"/>
                <a:ea typeface="Montserrat"/>
                <a:cs typeface="Montserrat"/>
                <a:sym typeface="Montserrat"/>
              </a:rPr>
              <a:t>Energetická konzultační a informační střediska (</a:t>
            </a:r>
            <a:r>
              <a:rPr lang="cs-CZ" sz="1600" u="sng">
                <a:solidFill>
                  <a:srgbClr val="0044FF"/>
                </a:solidFill>
                <a:latin typeface="Montserrat"/>
                <a:ea typeface="Montserrat"/>
                <a:cs typeface="Montserrat"/>
                <a:sym typeface="Montserrat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EKIS</a:t>
            </a:r>
            <a:r>
              <a:rPr lang="cs-CZ" sz="1600">
                <a:solidFill>
                  <a:srgbClr val="050046"/>
                </a:solidFill>
                <a:latin typeface="Montserrat"/>
                <a:ea typeface="Montserrat"/>
                <a:cs typeface="Montserrat"/>
                <a:sym typeface="Montserrat"/>
              </a:rPr>
              <a:t>) - pro MASky a energetické konzultanty</a:t>
            </a:r>
            <a:endParaRPr sz="1600">
              <a:solidFill>
                <a:srgbClr val="050046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342900" lvl="0" indent="-3429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50046"/>
              </a:buClr>
              <a:buSzPts val="1600"/>
              <a:buChar char="•"/>
            </a:pPr>
            <a:r>
              <a:rPr lang="cs-CZ" sz="1600">
                <a:solidFill>
                  <a:srgbClr val="050046"/>
                </a:solidFill>
                <a:latin typeface="Montserrat"/>
                <a:ea typeface="Montserrat"/>
                <a:cs typeface="Montserrat"/>
                <a:sym typeface="Montserrat"/>
              </a:rPr>
              <a:t>Energetičtí koordinátoři Místních akčních skupin (</a:t>
            </a:r>
            <a:r>
              <a:rPr lang="cs-CZ" sz="1600" u="sng">
                <a:solidFill>
                  <a:srgbClr val="0044FF"/>
                </a:solidFill>
                <a:latin typeface="Montserrat"/>
                <a:ea typeface="Montserrat"/>
                <a:cs typeface="Montserrat"/>
                <a:sym typeface="Montserrat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EnKo MAS</a:t>
            </a:r>
            <a:r>
              <a:rPr lang="cs-CZ" sz="1600">
                <a:solidFill>
                  <a:srgbClr val="050046"/>
                </a:solidFill>
                <a:latin typeface="Montserrat"/>
                <a:ea typeface="Montserrat"/>
                <a:cs typeface="Montserrat"/>
                <a:sym typeface="Montserrat"/>
              </a:rPr>
              <a:t>)</a:t>
            </a:r>
            <a:endParaRPr sz="1600">
              <a:solidFill>
                <a:srgbClr val="050046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914400" lvl="0" indent="-350915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Font typeface="Montserrat"/>
              <a:buChar char="-"/>
            </a:pPr>
            <a:r>
              <a:rPr lang="cs-CZ" sz="1600">
                <a:latin typeface="Montserrat"/>
                <a:ea typeface="Montserrat"/>
                <a:cs typeface="Montserrat"/>
                <a:sym typeface="Montserrat"/>
              </a:rPr>
              <a:t>lze využít pro </a:t>
            </a:r>
            <a:r>
              <a:rPr lang="cs-CZ" sz="1600">
                <a:solidFill>
                  <a:srgbClr val="050046"/>
                </a:solidFill>
                <a:latin typeface="Montserrat"/>
                <a:ea typeface="Montserrat"/>
                <a:cs typeface="Montserrat"/>
                <a:sym typeface="Montserrat"/>
              </a:rPr>
              <a:t>přípravu žádosti </a:t>
            </a:r>
            <a:r>
              <a:rPr lang="cs-CZ" sz="1600">
                <a:latin typeface="Montserrat"/>
                <a:ea typeface="Montserrat"/>
                <a:cs typeface="Montserrat"/>
                <a:sym typeface="Montserrat"/>
              </a:rPr>
              <a:t>do programu Zakládání ES</a:t>
            </a:r>
            <a:endParaRPr sz="1600"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endParaRPr sz="1682"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sz="1682">
              <a:latin typeface="Montserrat"/>
              <a:ea typeface="Montserrat"/>
              <a:cs typeface="Montserrat"/>
              <a:sym typeface="Montserrat"/>
            </a:endParaRPr>
          </a:p>
          <a:p>
            <a:pPr marL="3429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sz="2000"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427" name="Google Shape;427;g29407870052_0_50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57200" y="1153850"/>
            <a:ext cx="2632049" cy="711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0" name="Google Shape;120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164288" y="4299942"/>
            <a:ext cx="1811991" cy="619701"/>
          </a:xfrm>
          <a:prstGeom prst="rect">
            <a:avLst/>
          </a:prstGeom>
          <a:noFill/>
          <a:ln>
            <a:noFill/>
          </a:ln>
        </p:spPr>
      </p:pic>
      <p:sp>
        <p:nvSpPr>
          <p:cNvPr id="121" name="Google Shape;121;p4"/>
          <p:cNvSpPr txBox="1"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endParaRPr/>
          </a:p>
        </p:txBody>
      </p:sp>
      <p:sp>
        <p:nvSpPr>
          <p:cNvPr id="122" name="Google Shape;122;p4"/>
          <p:cNvSpPr txBox="1"/>
          <p:nvPr/>
        </p:nvSpPr>
        <p:spPr>
          <a:xfrm>
            <a:off x="0" y="130324"/>
            <a:ext cx="9144000" cy="857250"/>
          </a:xfrm>
          <a:prstGeom prst="rect">
            <a:avLst/>
          </a:prstGeom>
          <a:solidFill>
            <a:srgbClr val="050046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Montserrat SemiBold"/>
              <a:buNone/>
            </a:pPr>
            <a:r>
              <a:rPr lang="cs-CZ" sz="3600" b="0" i="0" u="none" strike="noStrike" cap="none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Konkrétní kroky v praxi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3" name="Google Shape;123;p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90414" y="1063229"/>
            <a:ext cx="3881586" cy="397164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" name="Google Shape;124;p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572000" y="1063229"/>
            <a:ext cx="3881586" cy="14714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5"/>
          <p:cNvSpPr txBox="1"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50046"/>
              </a:buClr>
              <a:buSzPts val="1600"/>
              <a:buNone/>
            </a:pPr>
            <a:r>
              <a:rPr lang="cs-CZ" sz="1600" b="1">
                <a:solidFill>
                  <a:srgbClr val="050046"/>
                </a:solidFill>
                <a:latin typeface="Montserrat"/>
                <a:ea typeface="Montserrat"/>
                <a:cs typeface="Montserrat"/>
                <a:sym typeface="Montserrat"/>
              </a:rPr>
              <a:t>Spotřeba energií v obecních budovách</a:t>
            </a:r>
            <a:endParaRPr/>
          </a:p>
          <a:p>
            <a:pPr marL="742950" lvl="1" indent="-285750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rgbClr val="050046"/>
              </a:buClr>
              <a:buSzPts val="1200"/>
              <a:buFont typeface="Noto Sans Symbols"/>
              <a:buChar char="▪"/>
            </a:pPr>
            <a:r>
              <a:rPr lang="cs-CZ" sz="1200">
                <a:solidFill>
                  <a:srgbClr val="050046"/>
                </a:solidFill>
                <a:latin typeface="Montserrat"/>
                <a:ea typeface="Montserrat"/>
                <a:cs typeface="Montserrat"/>
                <a:sym typeface="Montserrat"/>
              </a:rPr>
              <a:t>spolupráce s místními firmami a občany (ČSÚ, dodavatelé energií)</a:t>
            </a:r>
            <a:endParaRPr/>
          </a:p>
          <a:p>
            <a:pPr marL="742950" lvl="1" indent="-285750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rgbClr val="050046"/>
              </a:buClr>
              <a:buSzPts val="1200"/>
              <a:buFont typeface="Noto Sans Symbols"/>
              <a:buChar char="▪"/>
            </a:pPr>
            <a:r>
              <a:rPr lang="cs-CZ" sz="1200">
                <a:solidFill>
                  <a:srgbClr val="050046"/>
                </a:solidFill>
                <a:latin typeface="Montserrat"/>
                <a:ea typeface="Montserrat"/>
                <a:cs typeface="Montserrat"/>
                <a:sym typeface="Montserrat"/>
              </a:rPr>
              <a:t>budovy s celoročním provozem nebo vyšší </a:t>
            </a:r>
            <a:r>
              <a:rPr lang="cs-CZ" sz="1200">
                <a:solidFill>
                  <a:srgbClr val="050046"/>
                </a:solidFill>
                <a:latin typeface="Montserrat"/>
                <a:ea typeface="Montserrat"/>
                <a:cs typeface="Montserrat"/>
                <a:sym typeface="Montserrat"/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0"/>
                  </a:ext>
                </a:extLst>
              </a:rPr>
              <a:t>spotřebou</a:t>
            </a:r>
            <a:endParaRPr/>
          </a:p>
          <a:p>
            <a:pPr marL="742950" lvl="1" indent="-209550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endParaRPr sz="1200">
              <a:solidFill>
                <a:srgbClr val="050046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050046"/>
              </a:buClr>
              <a:buSzPts val="1600"/>
              <a:buNone/>
            </a:pPr>
            <a:r>
              <a:rPr lang="cs-CZ" sz="1600" b="1">
                <a:solidFill>
                  <a:srgbClr val="050046"/>
                </a:solidFill>
                <a:latin typeface="Montserrat"/>
                <a:ea typeface="Montserrat"/>
                <a:cs typeface="Montserrat"/>
                <a:sym typeface="Montserrat"/>
              </a:rPr>
              <a:t>Potenciál výroby energie</a:t>
            </a:r>
            <a:endParaRPr/>
          </a:p>
          <a:p>
            <a:pPr marL="742950" lvl="1" indent="-285750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rgbClr val="050046"/>
              </a:buClr>
              <a:buSzPts val="1200"/>
              <a:buFont typeface="Noto Sans Symbols"/>
              <a:buChar char="▪"/>
            </a:pPr>
            <a:r>
              <a:rPr lang="cs-CZ" sz="1200">
                <a:solidFill>
                  <a:srgbClr val="050046"/>
                </a:solidFill>
                <a:latin typeface="Montserrat"/>
                <a:ea typeface="Montserrat"/>
                <a:cs typeface="Montserrat"/>
                <a:sym typeface="Montserrat"/>
              </a:rPr>
              <a:t>technický </a:t>
            </a:r>
            <a:r>
              <a:rPr lang="cs-CZ" sz="1200">
                <a:solidFill>
                  <a:srgbClr val="050046"/>
                </a:solidFill>
                <a:latin typeface="Montserrat"/>
                <a:ea typeface="Montserrat"/>
                <a:cs typeface="Montserrat"/>
                <a:sym typeface="Montserrat"/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1"/>
                  </a:ext>
                </a:extLst>
              </a:rPr>
              <a:t>potenciál</a:t>
            </a:r>
            <a:endParaRPr/>
          </a:p>
          <a:p>
            <a:pPr marL="742950" lvl="1" indent="-209550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endParaRPr sz="1200">
              <a:solidFill>
                <a:srgbClr val="050046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050046"/>
              </a:buClr>
              <a:buSzPts val="1600"/>
              <a:buNone/>
            </a:pPr>
            <a:r>
              <a:rPr lang="cs-CZ" sz="1600" b="1">
                <a:solidFill>
                  <a:srgbClr val="050046"/>
                </a:solidFill>
                <a:latin typeface="Montserrat"/>
                <a:ea typeface="Montserrat"/>
                <a:cs typeface="Montserrat"/>
                <a:sym typeface="Montserrat"/>
              </a:rPr>
              <a:t>Optimální energetické portfolio</a:t>
            </a:r>
            <a:endParaRPr/>
          </a:p>
          <a:p>
            <a:pPr marL="742950" lvl="1" indent="-285750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rgbClr val="050046"/>
              </a:buClr>
              <a:buSzPts val="1200"/>
              <a:buFont typeface="Noto Sans Symbols"/>
              <a:buChar char="▪"/>
            </a:pPr>
            <a:r>
              <a:rPr lang="cs-CZ" sz="1200">
                <a:solidFill>
                  <a:srgbClr val="050046"/>
                </a:solidFill>
                <a:latin typeface="Montserrat"/>
                <a:ea typeface="Montserrat"/>
                <a:cs typeface="Montserrat"/>
                <a:sym typeface="Montserrat"/>
              </a:rPr>
              <a:t>svépomoci, energetický manažer/koordinátor, konzultační firma, krajské energetické agentury,…</a:t>
            </a:r>
            <a:endParaRPr/>
          </a:p>
          <a:p>
            <a:pPr marL="742950" lvl="1" indent="-285750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rgbClr val="050046"/>
              </a:buClr>
              <a:buSzPts val="1200"/>
              <a:buFont typeface="Noto Sans Symbols"/>
              <a:buChar char="▪"/>
            </a:pPr>
            <a:r>
              <a:rPr lang="cs-CZ" sz="1200">
                <a:solidFill>
                  <a:srgbClr val="050046"/>
                </a:solidFill>
                <a:latin typeface="Montserrat"/>
                <a:ea typeface="Montserrat"/>
                <a:cs typeface="Montserrat"/>
                <a:sym typeface="Montserrat"/>
              </a:rPr>
              <a:t>SW pro správu energetického managementu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endParaRPr sz="1800">
              <a:solidFill>
                <a:srgbClr val="050046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endParaRPr sz="1800">
              <a:solidFill>
                <a:srgbClr val="050046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30" name="Google Shape;130;p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164288" y="4299942"/>
            <a:ext cx="1811991" cy="619701"/>
          </a:xfrm>
          <a:prstGeom prst="rect">
            <a:avLst/>
          </a:prstGeom>
          <a:noFill/>
          <a:ln>
            <a:noFill/>
          </a:ln>
        </p:spPr>
      </p:pic>
      <p:sp>
        <p:nvSpPr>
          <p:cNvPr id="131" name="Google Shape;131;p5"/>
          <p:cNvSpPr txBox="1"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endParaRPr/>
          </a:p>
        </p:txBody>
      </p:sp>
      <p:sp>
        <p:nvSpPr>
          <p:cNvPr id="132" name="Google Shape;132;p5"/>
          <p:cNvSpPr txBox="1"/>
          <p:nvPr/>
        </p:nvSpPr>
        <p:spPr>
          <a:xfrm>
            <a:off x="0" y="130324"/>
            <a:ext cx="9144000" cy="857250"/>
          </a:xfrm>
          <a:prstGeom prst="rect">
            <a:avLst/>
          </a:prstGeom>
          <a:solidFill>
            <a:srgbClr val="050046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Montserrat SemiBold"/>
              <a:buNone/>
            </a:pPr>
            <a:r>
              <a:rPr lang="cs-CZ" sz="3600" b="0" i="0" u="none" strike="noStrike" cap="none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1. Spočítejte si energetickou bilanci</a:t>
            </a:r>
            <a:endParaRPr sz="3600" b="0" i="0" u="none" strike="noStrike" cap="none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6"/>
          <p:cNvSpPr txBox="1"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50046"/>
              </a:buClr>
              <a:buSzPts val="1600"/>
              <a:buNone/>
            </a:pPr>
            <a:r>
              <a:rPr lang="cs-CZ" sz="1600" b="1">
                <a:solidFill>
                  <a:srgbClr val="050046"/>
                </a:solidFill>
                <a:latin typeface="Montserrat"/>
                <a:ea typeface="Montserrat"/>
                <a:cs typeface="Montserrat"/>
                <a:sym typeface="Montserrat"/>
              </a:rPr>
              <a:t>Smlouva o připojení k distribuční soustavě</a:t>
            </a:r>
            <a:endParaRPr/>
          </a:p>
          <a:p>
            <a:pPr marL="742950" lvl="1" indent="-285750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rgbClr val="050046"/>
              </a:buClr>
              <a:buSzPts val="1200"/>
              <a:buFont typeface="Noto Sans Symbols"/>
              <a:buChar char="▪"/>
            </a:pPr>
            <a:r>
              <a:rPr lang="cs-CZ" sz="1200">
                <a:solidFill>
                  <a:srgbClr val="050046"/>
                </a:solidFill>
                <a:latin typeface="Montserrat"/>
                <a:ea typeface="Montserrat"/>
                <a:cs typeface="Montserrat"/>
                <a:sym typeface="Montserrat"/>
              </a:rPr>
              <a:t>volná kapacita distribuční soustavy</a:t>
            </a:r>
            <a:endParaRPr/>
          </a:p>
          <a:p>
            <a:pPr marL="742950" lvl="1" indent="-209550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None/>
            </a:pPr>
            <a:endParaRPr sz="1200">
              <a:solidFill>
                <a:srgbClr val="050046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050046"/>
              </a:buClr>
              <a:buSzPts val="1600"/>
              <a:buNone/>
            </a:pPr>
            <a:r>
              <a:rPr lang="cs-CZ" sz="1600" b="1">
                <a:solidFill>
                  <a:srgbClr val="050046"/>
                </a:solidFill>
                <a:latin typeface="Montserrat"/>
                <a:ea typeface="Montserrat"/>
                <a:cs typeface="Montserrat"/>
                <a:sym typeface="Montserrat"/>
              </a:rPr>
              <a:t>Stavební povolení</a:t>
            </a:r>
            <a:endParaRPr/>
          </a:p>
          <a:p>
            <a:pPr marL="742950" lvl="1" indent="-285750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rgbClr val="050046"/>
              </a:buClr>
              <a:buSzPts val="1200"/>
              <a:buFont typeface="Noto Sans Symbols"/>
              <a:buChar char="▪"/>
            </a:pPr>
            <a:r>
              <a:rPr lang="cs-CZ" sz="1200">
                <a:solidFill>
                  <a:srgbClr val="050046"/>
                </a:solidFill>
                <a:latin typeface="Montserrat"/>
                <a:ea typeface="Montserrat"/>
                <a:cs typeface="Montserrat"/>
                <a:sym typeface="Montserrat"/>
              </a:rPr>
              <a:t>střešní FVE nekopíruje sklon střechy nebo mění vzhled budovy</a:t>
            </a:r>
            <a:endParaRPr/>
          </a:p>
          <a:p>
            <a:pPr marL="742950" lvl="1" indent="-285750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rgbClr val="050046"/>
              </a:buClr>
              <a:buSzPts val="1200"/>
              <a:buFont typeface="Noto Sans Symbols"/>
              <a:buChar char="▪"/>
            </a:pPr>
            <a:r>
              <a:rPr lang="cs-CZ" sz="1200">
                <a:solidFill>
                  <a:srgbClr val="050046"/>
                </a:solidFill>
                <a:latin typeface="Montserrat"/>
                <a:ea typeface="Montserrat"/>
                <a:cs typeface="Montserrat"/>
                <a:sym typeface="Montserrat"/>
              </a:rPr>
              <a:t>od 50 kW</a:t>
            </a:r>
            <a:endParaRPr/>
          </a:p>
          <a:p>
            <a:pPr marL="742950" lvl="1" indent="-209550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endParaRPr sz="1200">
              <a:solidFill>
                <a:srgbClr val="050046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050046"/>
              </a:buClr>
              <a:buSzPts val="1600"/>
              <a:buNone/>
            </a:pPr>
            <a:r>
              <a:rPr lang="cs-CZ" sz="1600" b="1">
                <a:solidFill>
                  <a:srgbClr val="050046"/>
                </a:solidFill>
                <a:latin typeface="Montserrat"/>
                <a:ea typeface="Montserrat"/>
                <a:cs typeface="Montserrat"/>
                <a:sym typeface="Montserrat"/>
              </a:rPr>
              <a:t>Licence na výrobu elektřiny</a:t>
            </a:r>
            <a:endParaRPr/>
          </a:p>
          <a:p>
            <a:pPr marL="742950" lvl="1" indent="-285750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rgbClr val="050046"/>
              </a:buClr>
              <a:buSzPts val="1200"/>
              <a:buFont typeface="Noto Sans Symbols"/>
              <a:buChar char="▪"/>
            </a:pPr>
            <a:r>
              <a:rPr lang="cs-CZ" sz="1200">
                <a:solidFill>
                  <a:srgbClr val="050046"/>
                </a:solidFill>
                <a:latin typeface="Montserrat"/>
                <a:ea typeface="Montserrat"/>
                <a:cs typeface="Montserrat"/>
                <a:sym typeface="Montserrat"/>
              </a:rPr>
              <a:t>od 50 kW</a:t>
            </a:r>
            <a:endParaRPr sz="1600">
              <a:solidFill>
                <a:srgbClr val="050046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endParaRPr sz="1600">
              <a:solidFill>
                <a:srgbClr val="050046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38" name="Google Shape;138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164288" y="4299942"/>
            <a:ext cx="1811991" cy="619701"/>
          </a:xfrm>
          <a:prstGeom prst="rect">
            <a:avLst/>
          </a:prstGeom>
          <a:noFill/>
          <a:ln>
            <a:noFill/>
          </a:ln>
        </p:spPr>
      </p:pic>
      <p:sp>
        <p:nvSpPr>
          <p:cNvPr id="139" name="Google Shape;139;p6"/>
          <p:cNvSpPr txBox="1"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endParaRPr/>
          </a:p>
        </p:txBody>
      </p:sp>
      <p:sp>
        <p:nvSpPr>
          <p:cNvPr id="140" name="Google Shape;140;p6"/>
          <p:cNvSpPr txBox="1"/>
          <p:nvPr/>
        </p:nvSpPr>
        <p:spPr>
          <a:xfrm>
            <a:off x="0" y="130324"/>
            <a:ext cx="9144000" cy="857250"/>
          </a:xfrm>
          <a:prstGeom prst="rect">
            <a:avLst/>
          </a:prstGeom>
          <a:solidFill>
            <a:srgbClr val="050046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Montserrat SemiBold"/>
              <a:buNone/>
            </a:pPr>
            <a:r>
              <a:rPr lang="cs-CZ" sz="3600" b="0" i="0" u="none" strike="noStrike" cap="none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2. Zajistěte si potřebná povolení</a:t>
            </a:r>
            <a:endParaRPr sz="3600" b="0" i="0" u="none" strike="noStrike" cap="none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7"/>
          <p:cNvSpPr txBox="1"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50046"/>
              </a:buClr>
              <a:buSzPts val="1600"/>
              <a:buNone/>
            </a:pPr>
            <a:r>
              <a:rPr lang="cs-CZ" sz="1600" b="1">
                <a:solidFill>
                  <a:srgbClr val="050046"/>
                </a:solidFill>
                <a:latin typeface="Montserrat"/>
                <a:ea typeface="Montserrat"/>
                <a:cs typeface="Montserrat"/>
                <a:sym typeface="Montserrat"/>
              </a:rPr>
              <a:t>Spočtení návratnosti investice</a:t>
            </a:r>
            <a:endParaRPr/>
          </a:p>
          <a:p>
            <a:pPr marL="742950" lvl="1" indent="-285750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rgbClr val="050046"/>
              </a:buClr>
              <a:buSzPts val="1200"/>
              <a:buFont typeface="Noto Sans Symbols"/>
              <a:buChar char="▪"/>
            </a:pPr>
            <a:r>
              <a:rPr lang="cs-CZ" sz="1200">
                <a:solidFill>
                  <a:srgbClr val="050046"/>
                </a:solidFill>
                <a:latin typeface="Montserrat"/>
                <a:ea typeface="Montserrat"/>
                <a:cs typeface="Montserrat"/>
                <a:sym typeface="Montserrat"/>
              </a:rPr>
              <a:t>vlastní spotřeba </a:t>
            </a:r>
            <a:r>
              <a:rPr lang="cs-CZ" sz="1200" b="1">
                <a:solidFill>
                  <a:srgbClr val="050046"/>
                </a:solidFill>
                <a:latin typeface="Montserrat"/>
                <a:ea typeface="Montserrat"/>
                <a:cs typeface="Montserrat"/>
                <a:sym typeface="Montserrat"/>
              </a:rPr>
              <a:t>x</a:t>
            </a:r>
            <a:r>
              <a:rPr lang="cs-CZ" sz="1200">
                <a:solidFill>
                  <a:srgbClr val="050046"/>
                </a:solidFill>
                <a:latin typeface="Montserrat"/>
                <a:ea typeface="Montserrat"/>
                <a:cs typeface="Montserrat"/>
                <a:sym typeface="Montserrat"/>
              </a:rPr>
              <a:t> prodej </a:t>
            </a:r>
            <a:r>
              <a:rPr lang="cs-CZ" sz="1200" b="1">
                <a:solidFill>
                  <a:srgbClr val="050046"/>
                </a:solidFill>
                <a:latin typeface="Montserrat"/>
                <a:ea typeface="Montserrat"/>
                <a:cs typeface="Montserrat"/>
                <a:sym typeface="Montserrat"/>
              </a:rPr>
              <a:t>x</a:t>
            </a:r>
            <a:r>
              <a:rPr lang="cs-CZ" sz="1200">
                <a:solidFill>
                  <a:srgbClr val="050046"/>
                </a:solidFill>
                <a:latin typeface="Montserrat"/>
                <a:ea typeface="Montserrat"/>
                <a:cs typeface="Montserrat"/>
                <a:sym typeface="Montserrat"/>
              </a:rPr>
              <a:t> sdílení</a:t>
            </a:r>
            <a:endParaRPr/>
          </a:p>
          <a:p>
            <a:pPr marL="742950" lvl="1" indent="-209550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None/>
            </a:pPr>
            <a:endParaRPr sz="1200">
              <a:solidFill>
                <a:srgbClr val="050046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050046"/>
              </a:buClr>
              <a:buSzPts val="1600"/>
              <a:buNone/>
            </a:pPr>
            <a:r>
              <a:rPr lang="cs-CZ" sz="1600" b="1">
                <a:solidFill>
                  <a:srgbClr val="050046"/>
                </a:solidFill>
                <a:latin typeface="Montserrat"/>
                <a:ea typeface="Montserrat"/>
                <a:cs typeface="Montserrat"/>
                <a:sym typeface="Montserrat"/>
              </a:rPr>
              <a:t>Předfinancování skrze bankovní úvěr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endParaRPr sz="1600" b="1">
              <a:solidFill>
                <a:srgbClr val="050046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050046"/>
              </a:buClr>
              <a:buSzPts val="1600"/>
              <a:buNone/>
            </a:pPr>
            <a:r>
              <a:rPr lang="cs-CZ" sz="1600" b="1">
                <a:solidFill>
                  <a:srgbClr val="050046"/>
                </a:solidFill>
                <a:latin typeface="Montserrat"/>
                <a:ea typeface="Montserrat"/>
                <a:cs typeface="Montserrat"/>
                <a:sym typeface="Montserrat"/>
              </a:rPr>
              <a:t>Dotace</a:t>
            </a:r>
            <a:endParaRPr/>
          </a:p>
          <a:p>
            <a:pPr marL="742950" lvl="1" indent="-285750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rgbClr val="050046"/>
              </a:buClr>
              <a:buSzPts val="1200"/>
              <a:buFont typeface="Noto Sans Symbols"/>
              <a:buChar char="▪"/>
            </a:pPr>
            <a:r>
              <a:rPr lang="cs-CZ" sz="1200">
                <a:solidFill>
                  <a:srgbClr val="050046"/>
                </a:solidFill>
                <a:latin typeface="Montserrat"/>
                <a:ea typeface="Montserrat"/>
                <a:cs typeface="Montserrat"/>
                <a:sym typeface="Montserrat"/>
              </a:rPr>
              <a:t>střešní FVE: 5-10 let</a:t>
            </a:r>
            <a:endParaRPr/>
          </a:p>
          <a:p>
            <a:pPr marL="742950" lvl="1" indent="-285750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rgbClr val="050046"/>
              </a:buClr>
              <a:buSzPts val="1200"/>
              <a:buFont typeface="Noto Sans Symbols"/>
              <a:buChar char="▪"/>
            </a:pPr>
            <a:r>
              <a:rPr lang="cs-CZ" sz="1200">
                <a:solidFill>
                  <a:srgbClr val="050046"/>
                </a:solidFill>
                <a:latin typeface="Montserrat"/>
                <a:ea typeface="Montserrat"/>
                <a:cs typeface="Montserrat"/>
                <a:sym typeface="Montserrat"/>
              </a:rPr>
              <a:t>ModFond, OPŽP, NZÚ,…</a:t>
            </a:r>
            <a:endParaRPr sz="1600" b="1">
              <a:solidFill>
                <a:srgbClr val="050046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endParaRPr sz="1600" b="1">
              <a:solidFill>
                <a:srgbClr val="050046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SzPts val="1800"/>
              <a:buNone/>
            </a:pPr>
            <a:endParaRPr/>
          </a:p>
        </p:txBody>
      </p:sp>
      <p:pic>
        <p:nvPicPr>
          <p:cNvPr id="146" name="Google Shape;146;p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164288" y="4299942"/>
            <a:ext cx="1811991" cy="619701"/>
          </a:xfrm>
          <a:prstGeom prst="rect">
            <a:avLst/>
          </a:prstGeom>
          <a:noFill/>
          <a:ln>
            <a:noFill/>
          </a:ln>
        </p:spPr>
      </p:pic>
      <p:sp>
        <p:nvSpPr>
          <p:cNvPr id="147" name="Google Shape;147;p7"/>
          <p:cNvSpPr txBox="1"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endParaRPr/>
          </a:p>
        </p:txBody>
      </p:sp>
      <p:sp>
        <p:nvSpPr>
          <p:cNvPr id="148" name="Google Shape;148;p7"/>
          <p:cNvSpPr txBox="1"/>
          <p:nvPr/>
        </p:nvSpPr>
        <p:spPr>
          <a:xfrm>
            <a:off x="0" y="130324"/>
            <a:ext cx="9144000" cy="857250"/>
          </a:xfrm>
          <a:prstGeom prst="rect">
            <a:avLst/>
          </a:prstGeom>
          <a:solidFill>
            <a:srgbClr val="050046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Montserrat SemiBold"/>
              <a:buNone/>
            </a:pPr>
            <a:r>
              <a:rPr lang="cs-CZ" sz="3600" b="0" i="0" u="none" strike="noStrike" cap="none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3. Financování</a:t>
            </a:r>
            <a:endParaRPr sz="3600" b="0" i="0" u="none" strike="noStrike" cap="none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8"/>
          <p:cNvSpPr txBox="1"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50046"/>
              </a:buClr>
              <a:buSzPts val="1600"/>
              <a:buNone/>
            </a:pPr>
            <a:r>
              <a:rPr lang="cs-CZ" sz="1600" b="1">
                <a:solidFill>
                  <a:srgbClr val="050046"/>
                </a:solidFill>
                <a:latin typeface="Montserrat"/>
                <a:ea typeface="Montserrat"/>
                <a:cs typeface="Montserrat"/>
                <a:sym typeface="Montserrat"/>
              </a:rPr>
              <a:t>Obecní právnická osoba pro správu energetického portfolia</a:t>
            </a:r>
            <a:endParaRPr/>
          </a:p>
          <a:p>
            <a:pPr marL="742950" lvl="1" indent="-285750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rgbClr val="050046"/>
              </a:buClr>
              <a:buSzPts val="1200"/>
              <a:buFont typeface="Noto Sans Symbols"/>
              <a:buChar char="▪"/>
            </a:pPr>
            <a:r>
              <a:rPr lang="cs-CZ" sz="1200">
                <a:solidFill>
                  <a:srgbClr val="050046"/>
                </a:solidFill>
                <a:latin typeface="Montserrat"/>
                <a:ea typeface="Montserrat"/>
                <a:cs typeface="Montserrat"/>
                <a:sym typeface="Montserrat"/>
              </a:rPr>
              <a:t>Pražské společenství obnovitelné energie</a:t>
            </a:r>
            <a:endParaRPr/>
          </a:p>
          <a:p>
            <a:pPr marL="742950" lvl="1" indent="-285750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rgbClr val="050046"/>
              </a:buClr>
              <a:buSzPts val="1200"/>
              <a:buFont typeface="Noto Sans Symbols"/>
              <a:buChar char="▪"/>
            </a:pPr>
            <a:r>
              <a:rPr lang="cs-CZ" sz="1200">
                <a:solidFill>
                  <a:srgbClr val="050046"/>
                </a:solidFill>
                <a:latin typeface="Montserrat"/>
                <a:ea typeface="Montserrat"/>
                <a:cs typeface="Montserrat"/>
                <a:sym typeface="Montserrat"/>
              </a:rPr>
              <a:t>Sako BRNO Solar, a.s</a:t>
            </a:r>
            <a:endParaRPr sz="1200">
              <a:solidFill>
                <a:srgbClr val="050046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742950" lvl="1" indent="-285750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rgbClr val="050046"/>
              </a:buClr>
              <a:buSzPts val="1200"/>
              <a:buFont typeface="Noto Sans Symbols"/>
              <a:buChar char="▪"/>
            </a:pPr>
            <a:r>
              <a:rPr lang="cs-CZ" sz="1200">
                <a:solidFill>
                  <a:srgbClr val="050046"/>
                </a:solidFill>
                <a:latin typeface="Montserrat"/>
                <a:ea typeface="Montserrat"/>
                <a:cs typeface="Montserrat"/>
                <a:sym typeface="Montserrat"/>
              </a:rPr>
              <a:t>Energetika Kněžice s.r.o.</a:t>
            </a:r>
            <a:endParaRPr/>
          </a:p>
          <a:p>
            <a:pPr marL="342900" lvl="0" indent="-2413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endParaRPr sz="1600">
              <a:solidFill>
                <a:srgbClr val="050046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endParaRPr sz="1600">
              <a:solidFill>
                <a:srgbClr val="050046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54" name="Google Shape;154;p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164288" y="4299942"/>
            <a:ext cx="1811991" cy="619701"/>
          </a:xfrm>
          <a:prstGeom prst="rect">
            <a:avLst/>
          </a:prstGeom>
          <a:noFill/>
          <a:ln>
            <a:noFill/>
          </a:ln>
        </p:spPr>
      </p:pic>
      <p:sp>
        <p:nvSpPr>
          <p:cNvPr id="155" name="Google Shape;155;p8"/>
          <p:cNvSpPr txBox="1"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endParaRPr/>
          </a:p>
        </p:txBody>
      </p:sp>
      <p:sp>
        <p:nvSpPr>
          <p:cNvPr id="156" name="Google Shape;156;p8"/>
          <p:cNvSpPr txBox="1"/>
          <p:nvPr/>
        </p:nvSpPr>
        <p:spPr>
          <a:xfrm>
            <a:off x="0" y="130324"/>
            <a:ext cx="9144000" cy="857250"/>
          </a:xfrm>
          <a:prstGeom prst="rect">
            <a:avLst/>
          </a:prstGeom>
          <a:solidFill>
            <a:srgbClr val="050046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Montserrat SemiBold"/>
              <a:buNone/>
            </a:pPr>
            <a:r>
              <a:rPr lang="cs-CZ" sz="3600" b="0" i="0" u="none" strike="noStrike" cap="none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4</a:t>
            </a:r>
            <a:r>
              <a:rPr lang="cs-CZ" sz="3600" b="0" i="0" u="none" strike="noStrike" cap="none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2"/>
                  </a:ext>
                </a:extLst>
              </a:rPr>
              <a:t>.</a:t>
            </a:r>
            <a:r>
              <a:rPr lang="cs-CZ" sz="3600" b="0" i="0" u="none" strike="noStrike" cap="none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Městská energetická společnost</a:t>
            </a:r>
            <a:endParaRPr sz="3600" b="0" i="0" u="none" strike="noStrike" cap="none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9"/>
          <p:cNvSpPr txBox="1"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50046"/>
              </a:buClr>
              <a:buSzPts val="1600"/>
              <a:buNone/>
            </a:pPr>
            <a:r>
              <a:rPr lang="cs-CZ" sz="1600" b="1">
                <a:solidFill>
                  <a:srgbClr val="050046"/>
                </a:solidFill>
                <a:latin typeface="Montserrat"/>
                <a:ea typeface="Montserrat"/>
                <a:cs typeface="Montserrat"/>
                <a:sym typeface="Montserrat"/>
              </a:rPr>
              <a:t>Snižování lokálního odporu &amp; větší participace veřejnosti</a:t>
            </a:r>
            <a:endParaRPr/>
          </a:p>
          <a:p>
            <a:pPr marL="742950" lvl="1" indent="-285750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rgbClr val="050046"/>
              </a:buClr>
              <a:buSzPts val="1200"/>
              <a:buFont typeface="Noto Sans Symbols"/>
              <a:buChar char="▪"/>
            </a:pPr>
            <a:r>
              <a:rPr lang="cs-CZ" sz="1200">
                <a:solidFill>
                  <a:srgbClr val="050046"/>
                </a:solidFill>
                <a:latin typeface="Montserrat"/>
                <a:ea typeface="Montserrat"/>
                <a:cs typeface="Montserrat"/>
                <a:sym typeface="Montserrat"/>
              </a:rPr>
              <a:t>rada a zastupitelstvo (odbory), sousední obce, místní občané</a:t>
            </a:r>
            <a:endParaRPr/>
          </a:p>
          <a:p>
            <a:pPr marL="742950" lvl="1" indent="-285750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rgbClr val="050046"/>
              </a:buClr>
              <a:buSzPts val="1200"/>
              <a:buFont typeface="Noto Sans Symbols"/>
              <a:buChar char="▪"/>
            </a:pPr>
            <a:r>
              <a:rPr lang="cs-CZ" sz="1200">
                <a:solidFill>
                  <a:srgbClr val="050046"/>
                </a:solidFill>
                <a:latin typeface="Montserrat"/>
                <a:ea typeface="Montserrat"/>
                <a:cs typeface="Montserrat"/>
                <a:sym typeface="Montserrat"/>
              </a:rPr>
              <a:t>exkurze a příklady dobré praxe (AT, DE; ČR!)</a:t>
            </a:r>
            <a:endParaRPr sz="1600">
              <a:solidFill>
                <a:srgbClr val="050046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endParaRPr sz="1800">
              <a:solidFill>
                <a:srgbClr val="050046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endParaRPr sz="1400">
              <a:solidFill>
                <a:srgbClr val="050046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62" name="Google Shape;162;p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164288" y="4299942"/>
            <a:ext cx="1811991" cy="6197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63" name="Google Shape;163;p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213992" y="2266884"/>
            <a:ext cx="4716016" cy="2652759"/>
          </a:xfrm>
          <a:prstGeom prst="rect">
            <a:avLst/>
          </a:prstGeom>
          <a:noFill/>
          <a:ln>
            <a:noFill/>
          </a:ln>
          <a:effectLst>
            <a:outerShdw blurRad="190500" algn="tl" rotWithShape="0">
              <a:srgbClr val="000000">
                <a:alpha val="69411"/>
              </a:srgbClr>
            </a:outerShdw>
          </a:effectLst>
        </p:spPr>
      </p:pic>
      <p:sp>
        <p:nvSpPr>
          <p:cNvPr id="164" name="Google Shape;164;p9"/>
          <p:cNvSpPr txBox="1"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endParaRPr/>
          </a:p>
        </p:txBody>
      </p:sp>
      <p:sp>
        <p:nvSpPr>
          <p:cNvPr id="165" name="Google Shape;165;p9"/>
          <p:cNvSpPr txBox="1"/>
          <p:nvPr/>
        </p:nvSpPr>
        <p:spPr>
          <a:xfrm>
            <a:off x="0" y="130324"/>
            <a:ext cx="9144000" cy="857250"/>
          </a:xfrm>
          <a:prstGeom prst="rect">
            <a:avLst/>
          </a:prstGeom>
          <a:solidFill>
            <a:srgbClr val="050046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Montserrat SemiBold"/>
              <a:buNone/>
            </a:pPr>
            <a:r>
              <a:rPr lang="cs-CZ" sz="3600" b="0" i="0" u="none" strike="noStrike" cap="none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5. Komunikace s veřejností</a:t>
            </a:r>
            <a:endParaRPr sz="3600" b="0" i="0" u="none" strike="noStrike" cap="none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1532</Words>
  <Application>Microsoft Office PowerPoint</Application>
  <PresentationFormat>Předvádění na obrazovce (16:9)</PresentationFormat>
  <Paragraphs>275</Paragraphs>
  <Slides>38</Slides>
  <Notes>38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38</vt:i4>
      </vt:variant>
    </vt:vector>
  </HeadingPairs>
  <TitlesOfParts>
    <vt:vector size="44" baseType="lpstr">
      <vt:lpstr>Montserrat</vt:lpstr>
      <vt:lpstr>Montserrat SemiBold</vt:lpstr>
      <vt:lpstr>Calibri</vt:lpstr>
      <vt:lpstr>Arial</vt:lpstr>
      <vt:lpstr>Noto Sans Symbols</vt:lpstr>
      <vt:lpstr>Office Theme</vt:lpstr>
      <vt:lpstr>Prezentace aplikace PowerPoint</vt:lpstr>
      <vt:lpstr> Jak na solární elektrárny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 Jak na solární elektrárny: DRUŽSTVO</vt:lpstr>
      <vt:lpstr>Prezentace aplikace PowerPoint</vt:lpstr>
      <vt:lpstr> Nabídka dotační podpory</vt:lpstr>
      <vt:lpstr>Dotace: Zakládání energetických společenství</vt:lpstr>
      <vt:lpstr>Dotace: Zakládání energetických společenství</vt:lpstr>
      <vt:lpstr>Dotace: Zakládání energetických společenství</vt:lpstr>
      <vt:lpstr> Dotace z Modernizačního fondu</vt:lpstr>
      <vt:lpstr>Prezentace aplikace PowerPoint</vt:lpstr>
      <vt:lpstr>Prezentace aplikace PowerPoint</vt:lpstr>
      <vt:lpstr>Prezentace aplikace PowerPoint</vt:lpstr>
      <vt:lpstr>Nová zelená úsporám</vt:lpstr>
      <vt:lpstr> Další možnosti podpory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Klara</dc:creator>
  <cp:lastModifiedBy>Klára Slunéčková</cp:lastModifiedBy>
  <cp:revision>1</cp:revision>
  <dcterms:created xsi:type="dcterms:W3CDTF">2022-05-11T10:09:51Z</dcterms:created>
  <dcterms:modified xsi:type="dcterms:W3CDTF">2023-11-29T10:59:10Z</dcterms:modified>
</cp:coreProperties>
</file>