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81" r:id="rId3"/>
    <p:sldId id="283" r:id="rId4"/>
    <p:sldId id="285" r:id="rId5"/>
    <p:sldId id="286" r:id="rId6"/>
    <p:sldId id="282" r:id="rId7"/>
    <p:sldId id="287" r:id="rId8"/>
    <p:sldId id="291" r:id="rId9"/>
    <p:sldId id="259" r:id="rId10"/>
    <p:sldId id="260" r:id="rId11"/>
    <p:sldId id="261" r:id="rId12"/>
    <p:sldId id="262" r:id="rId13"/>
    <p:sldId id="263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64" r:id="rId24"/>
    <p:sldId id="275" r:id="rId25"/>
    <p:sldId id="276" r:id="rId26"/>
    <p:sldId id="277" r:id="rId27"/>
    <p:sldId id="279" r:id="rId28"/>
    <p:sldId id="280" r:id="rId29"/>
    <p:sldId id="274" r:id="rId30"/>
    <p:sldId id="292" r:id="rId3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Montserrat" panose="00000500000000000000" pitchFamily="2" charset="-18"/>
      <p:regular r:id="rId37"/>
      <p:bold r:id="rId38"/>
      <p:italic r:id="rId39"/>
      <p:boldItalic r:id="rId40"/>
    </p:embeddedFont>
    <p:embeddedFont>
      <p:font typeface="Montserrat SemiBold" panose="00000700000000000000" pitchFamily="2" charset="-18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5" roundtripDataSignature="AMtx7mhO7WZ0rVA4QVcBcpqmkxrKPkxtB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n Bakule" initials="" lastIdx="1" clrIdx="0"/>
  <p:cmAuthor id="1" name="Tomáš Jagoš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FF"/>
    <a:srgbClr val="050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D4E376E-D34D-42B7-8731-B22A8017FF07}">
  <a:tblStyle styleId="{AD4E376E-D34D-42B7-8731-B22A8017FF0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D6BC3DB-5B04-4D5E-9444-A84440BA4518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5" d="100"/>
          <a:sy n="135" d="100"/>
        </p:scale>
        <p:origin x="846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44" name="Google Shape;244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16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" name="Google Shape;25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54" name="Google Shape;254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17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cs-CZ"/>
              <a:t>Veřejně prosp. popl. - Veřejně prospěšný poplatník může zjištěný základ daně dále snížit až o 30 %, maximálně však o 1 000 000 Kč, použije-li prostředky získané touto úsporou na dani v následujícím zdaňovacím období ke krytí nákladů (výdajů) prováděných nepodnikatelských činností. V případě, že 30% snížení činí méně než 300 000 Kč, lze odečíst částku ve výši 300 000 Kč, maximálně však do výše základu daně. </a:t>
            </a:r>
            <a:endParaRPr/>
          </a:p>
        </p:txBody>
      </p:sp>
      <p:sp>
        <p:nvSpPr>
          <p:cNvPr id="263" name="Google Shape;263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18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" name="Google Shape;271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72" name="Google Shape;272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19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0" name="Google Shape;280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81" name="Google Shape;281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20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90" name="Google Shape;290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21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8" name="Google Shape;298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99" name="Google Shape;299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22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97" name="Google Shape;197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23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6" name="Google Shape;316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17" name="Google Shape;317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24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9" name="Google Shape;329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30" name="Google Shape;330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25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FF5065-2238-4176-B660-ACB84F68031F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15636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293feb0237b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8" name="Google Shape;338;g293feb0237b_0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39" name="Google Shape;339;g293feb0237b_0_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26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8" name="Google Shape;358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59" name="Google Shape;359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27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7" name="Google Shape;36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68" name="Google Shape;368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28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" name="Google Shape;307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08" name="Google Shape;308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29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" name="Google Shape;307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08" name="Google Shape;308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9494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26" name="Google Shape;12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10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39" name="Google Shape;13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79" name="Google Shape;179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12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-CZ" sz="1200" b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Základní princip: </a:t>
            </a: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povinnost dodavatele elektřiny </a:t>
            </a:r>
            <a:r>
              <a:rPr lang="cs-CZ" sz="120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snížit</a:t>
            </a: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 osobě zapojené do sdílení </a:t>
            </a:r>
            <a:r>
              <a:rPr lang="cs-CZ" sz="120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na faktuře </a:t>
            </a: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celkové</a:t>
            </a:r>
            <a:r>
              <a:rPr lang="cs-CZ" sz="120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 množství dodané elektřiny o množství elektřiny, která byla s touto osobou sdílena </a:t>
            </a:r>
            <a:r>
              <a:rPr lang="cs-CZ" sz="12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(např. dodavatel reálně dodá 200 kWh, společenství sdílí 50 kWh, dodavatel proto vyfakturuje pouze 150 kWh)</a:t>
            </a:r>
            <a:endParaRPr/>
          </a:p>
        </p:txBody>
      </p:sp>
      <p:sp>
        <p:nvSpPr>
          <p:cNvPr id="188" name="Google Shape;188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13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3" name="Google Shape;22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24" name="Google Shape;224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14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3" name="Google Shape;23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34" name="Google Shape;234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cs-CZ"/>
              <a:t>15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4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5"/>
          <p:cNvSpPr txBox="1">
            <a:spLocks noGrp="1"/>
          </p:cNvSpPr>
          <p:nvPr>
            <p:ph type="title"/>
          </p:nvPr>
        </p:nvSpPr>
        <p:spPr>
          <a:xfrm rot="5400000">
            <a:off x="6012656" y="771525"/>
            <a:ext cx="3290888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5"/>
          <p:cNvSpPr txBox="1">
            <a:spLocks noGrp="1"/>
          </p:cNvSpPr>
          <p:nvPr>
            <p:ph type="body" idx="1"/>
          </p:nvPr>
        </p:nvSpPr>
        <p:spPr>
          <a:xfrm rot="5400000">
            <a:off x="1821656" y="-1209675"/>
            <a:ext cx="3290888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6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7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8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8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9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body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body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0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0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3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2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2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3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3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3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3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ken.cz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/>
        </p:nvSpPr>
        <p:spPr>
          <a:xfrm>
            <a:off x="0" y="3407682"/>
            <a:ext cx="9144000" cy="1152128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0" y="411510"/>
            <a:ext cx="9144000" cy="2592288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 SemiBold"/>
              <a:buNone/>
            </a:pPr>
            <a:r>
              <a:rPr lang="cs-CZ" sz="3700" b="0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Komunitní energetika a sdílení elektřiny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</a:pPr>
            <a:r>
              <a:rPr lang="cs-CZ" sz="24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ÚVOD A PRÁVNÍ ÚPRAVA</a:t>
            </a:r>
            <a:r>
              <a:rPr lang="cs-CZ" sz="24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KOMUNITNÍ ENERGETIKY</a:t>
            </a:r>
            <a:endParaRPr sz="3700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77194" y="3528393"/>
            <a:ext cx="1789612" cy="55552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1640861" y="4133899"/>
            <a:ext cx="5862278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Jan Bakule &amp; Ondřej Pašek, Třebívlice, 16.11.2023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Obsah následujícího bloku</a:t>
            </a:r>
            <a:endParaRPr/>
          </a:p>
        </p:txBody>
      </p:sp>
      <p:sp>
        <p:nvSpPr>
          <p:cNvPr id="129" name="Google Shape;129;p5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0" name="Google Shape;130;p5"/>
          <p:cNvGrpSpPr/>
          <p:nvPr/>
        </p:nvGrpSpPr>
        <p:grpSpPr>
          <a:xfrm>
            <a:off x="702536" y="1201800"/>
            <a:ext cx="6974651" cy="3391173"/>
            <a:chOff x="245336" y="1649"/>
            <a:chExt cx="6974651" cy="3391173"/>
          </a:xfrm>
        </p:grpSpPr>
        <p:sp>
          <p:nvSpPr>
            <p:cNvPr id="131" name="Google Shape;131;p5"/>
            <p:cNvSpPr/>
            <p:nvPr/>
          </p:nvSpPr>
          <p:spPr>
            <a:xfrm rot="10800000">
              <a:off x="1747303" y="1649"/>
              <a:ext cx="5472684" cy="1475380"/>
            </a:xfrm>
            <a:prstGeom prst="homePlate">
              <a:avLst>
                <a:gd name="adj" fmla="val 50000"/>
              </a:avLst>
            </a:prstGeom>
            <a:solidFill>
              <a:srgbClr val="0044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5"/>
            <p:cNvSpPr txBox="1"/>
            <p:nvPr/>
          </p:nvSpPr>
          <p:spPr>
            <a:xfrm>
              <a:off x="2116148" y="1649"/>
              <a:ext cx="5103839" cy="14753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50600" tIns="76200" rIns="142225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Montserrat"/>
                <a:buNone/>
              </a:pPr>
              <a:r>
                <a:rPr lang="cs-CZ" sz="2000" b="1" i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Lex OZE II a chystaná právní úprava komunitní energetiky</a:t>
              </a:r>
              <a:endParaRPr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293108" y="48625"/>
              <a:ext cx="1475380" cy="147538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5"/>
            <p:cNvSpPr/>
            <p:nvPr/>
          </p:nvSpPr>
          <p:spPr>
            <a:xfrm rot="10800000">
              <a:off x="1747303" y="1917442"/>
              <a:ext cx="5472684" cy="1475380"/>
            </a:xfrm>
            <a:prstGeom prst="homePlate">
              <a:avLst>
                <a:gd name="adj" fmla="val 50000"/>
              </a:avLst>
            </a:prstGeom>
            <a:solidFill>
              <a:srgbClr val="0044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5"/>
            <p:cNvSpPr txBox="1"/>
            <p:nvPr/>
          </p:nvSpPr>
          <p:spPr>
            <a:xfrm>
              <a:off x="2116148" y="1917442"/>
              <a:ext cx="5103839" cy="14753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50600" tIns="76200" rIns="142225" bIns="7620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Montserrat"/>
                <a:buNone/>
              </a:pPr>
              <a:r>
                <a:rPr lang="cs-CZ" sz="2000" b="1" i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Navazující legislativa</a:t>
              </a:r>
              <a:endParaRPr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1450" marR="0" lvl="1" indent="-171450" algn="ctr" rtl="0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Montserrat"/>
                <a:buChar char="•"/>
              </a:pPr>
              <a:r>
                <a:rPr lang="cs-CZ" sz="1800" b="0" i="0" u="none" strike="noStrike" cap="none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vyhláška č. 408/2015 Sb., o pravidlech trhu s elektřinou</a:t>
              </a:r>
              <a:endPara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1450" marR="0" lvl="1" indent="-171450" algn="ctr" rtl="0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Montserrat"/>
                <a:buChar char="•"/>
              </a:pPr>
              <a:r>
                <a:rPr lang="cs-CZ" sz="1800" b="0" i="0" u="none" strike="noStrike" cap="none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návrh Lex OZE III</a:t>
              </a:r>
              <a:endPara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36" name="Google Shape;136;p5"/>
            <p:cNvSpPr/>
            <p:nvPr/>
          </p:nvSpPr>
          <p:spPr>
            <a:xfrm>
              <a:off x="245336" y="1896963"/>
              <a:ext cx="1475380" cy="1475380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lex OZE II – dlouhé čekání</a:t>
            </a:r>
            <a:endParaRPr sz="3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2" name="Google Shape;142;p6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3" name="Google Shape;143;p6"/>
          <p:cNvGrpSpPr/>
          <p:nvPr/>
        </p:nvGrpSpPr>
        <p:grpSpPr>
          <a:xfrm>
            <a:off x="298597" y="987574"/>
            <a:ext cx="8695661" cy="4025601"/>
            <a:chOff x="0" y="0"/>
            <a:chExt cx="8695661" cy="4025601"/>
          </a:xfrm>
        </p:grpSpPr>
        <p:sp>
          <p:nvSpPr>
            <p:cNvPr id="144" name="Google Shape;144;p6"/>
            <p:cNvSpPr/>
            <p:nvPr/>
          </p:nvSpPr>
          <p:spPr>
            <a:xfrm>
              <a:off x="0" y="1207680"/>
              <a:ext cx="8695661" cy="1610240"/>
            </a:xfrm>
            <a:prstGeom prst="notchedRightArrow">
              <a:avLst>
                <a:gd name="adj1" fmla="val 50000"/>
                <a:gd name="adj2" fmla="val 50000"/>
              </a:avLst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6"/>
            <p:cNvSpPr/>
            <p:nvPr/>
          </p:nvSpPr>
          <p:spPr>
            <a:xfrm>
              <a:off x="4660" y="0"/>
              <a:ext cx="681458" cy="161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6"/>
            <p:cNvSpPr txBox="1"/>
            <p:nvPr/>
          </p:nvSpPr>
          <p:spPr>
            <a:xfrm>
              <a:off x="4660" y="0"/>
              <a:ext cx="681458" cy="161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000" tIns="64000" rIns="64000" bIns="64000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1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prosinec 2018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315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Směrnice o podpoře využívání energie z OZE č. 2018/2001</a:t>
              </a:r>
              <a:endPara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47" name="Google Shape;147;p6"/>
            <p:cNvSpPr/>
            <p:nvPr/>
          </p:nvSpPr>
          <p:spPr>
            <a:xfrm>
              <a:off x="144110" y="1811520"/>
              <a:ext cx="402560" cy="402560"/>
            </a:xfrm>
            <a:prstGeom prst="ellipse">
              <a:avLst/>
            </a:prstGeom>
            <a:solidFill>
              <a:srgbClr val="0044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6"/>
            <p:cNvSpPr/>
            <p:nvPr/>
          </p:nvSpPr>
          <p:spPr>
            <a:xfrm>
              <a:off x="718649" y="2415361"/>
              <a:ext cx="715751" cy="161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6"/>
            <p:cNvSpPr txBox="1"/>
            <p:nvPr/>
          </p:nvSpPr>
          <p:spPr>
            <a:xfrm>
              <a:off x="718649" y="2415361"/>
              <a:ext cx="715751" cy="161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000" tIns="64000" rIns="64000" bIns="6400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1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červen 2019</a:t>
              </a:r>
              <a:r>
                <a:rPr lang="cs-CZ" sz="9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Směrnice o společ. pravidl. pro vnitřní trh s elektřinou č. 2019/944</a:t>
              </a:r>
              <a:endPara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50" name="Google Shape;150;p6"/>
            <p:cNvSpPr/>
            <p:nvPr/>
          </p:nvSpPr>
          <p:spPr>
            <a:xfrm>
              <a:off x="875244" y="1811520"/>
              <a:ext cx="402560" cy="402560"/>
            </a:xfrm>
            <a:prstGeom prst="ellipse">
              <a:avLst/>
            </a:prstGeom>
            <a:solidFill>
              <a:srgbClr val="0044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6"/>
            <p:cNvSpPr/>
            <p:nvPr/>
          </p:nvSpPr>
          <p:spPr>
            <a:xfrm>
              <a:off x="1466929" y="0"/>
              <a:ext cx="766327" cy="161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6"/>
            <p:cNvSpPr txBox="1"/>
            <p:nvPr/>
          </p:nvSpPr>
          <p:spPr>
            <a:xfrm>
              <a:off x="1466929" y="0"/>
              <a:ext cx="766327" cy="161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000" tIns="64000" rIns="64000" bIns="64000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1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prosinec 2020, červen</a:t>
              </a:r>
              <a:r>
                <a:rPr lang="cs-CZ" sz="9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cs-CZ" sz="900" b="1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2021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315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lhůta pro transpozici směrnic</a:t>
              </a:r>
              <a:endPara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53" name="Google Shape;153;p6"/>
            <p:cNvSpPr/>
            <p:nvPr/>
          </p:nvSpPr>
          <p:spPr>
            <a:xfrm>
              <a:off x="1648812" y="1811520"/>
              <a:ext cx="402560" cy="402560"/>
            </a:xfrm>
            <a:prstGeom prst="ellipse">
              <a:avLst/>
            </a:prstGeom>
            <a:solidFill>
              <a:srgbClr val="0044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6"/>
            <p:cNvSpPr/>
            <p:nvPr/>
          </p:nvSpPr>
          <p:spPr>
            <a:xfrm>
              <a:off x="2265785" y="2415361"/>
              <a:ext cx="884147" cy="161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6"/>
            <p:cNvSpPr txBox="1"/>
            <p:nvPr/>
          </p:nvSpPr>
          <p:spPr>
            <a:xfrm>
              <a:off x="2265785" y="2415361"/>
              <a:ext cx="884147" cy="161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000" tIns="64000" rIns="64000" bIns="6400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1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červen 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315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1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2022</a:t>
              </a:r>
              <a:r>
                <a:rPr lang="cs-CZ" sz="9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315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začátek přípravy novely Energ.  zákona na MPO</a:t>
              </a:r>
              <a:endPara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56" name="Google Shape;156;p6"/>
            <p:cNvSpPr/>
            <p:nvPr/>
          </p:nvSpPr>
          <p:spPr>
            <a:xfrm>
              <a:off x="2506579" y="1811520"/>
              <a:ext cx="402560" cy="402560"/>
            </a:xfrm>
            <a:prstGeom prst="ellipse">
              <a:avLst/>
            </a:prstGeom>
            <a:solidFill>
              <a:srgbClr val="0044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6"/>
            <p:cNvSpPr/>
            <p:nvPr/>
          </p:nvSpPr>
          <p:spPr>
            <a:xfrm>
              <a:off x="3182462" y="0"/>
              <a:ext cx="854793" cy="161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6"/>
            <p:cNvSpPr txBox="1"/>
            <p:nvPr/>
          </p:nvSpPr>
          <p:spPr>
            <a:xfrm>
              <a:off x="3182462" y="0"/>
              <a:ext cx="854793" cy="161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000" tIns="64000" rIns="64000" bIns="64000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1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leden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315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1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2023</a:t>
              </a:r>
              <a:r>
                <a:rPr lang="cs-CZ" sz="9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umožněno sdílení v bytových domech</a:t>
              </a:r>
              <a:endPara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59" name="Google Shape;159;p6"/>
            <p:cNvSpPr/>
            <p:nvPr/>
          </p:nvSpPr>
          <p:spPr>
            <a:xfrm>
              <a:off x="3408579" y="1811520"/>
              <a:ext cx="402560" cy="402560"/>
            </a:xfrm>
            <a:prstGeom prst="ellipse">
              <a:avLst/>
            </a:prstGeom>
            <a:solidFill>
              <a:srgbClr val="0044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6"/>
            <p:cNvSpPr/>
            <p:nvPr/>
          </p:nvSpPr>
          <p:spPr>
            <a:xfrm>
              <a:off x="4069785" y="2415361"/>
              <a:ext cx="707143" cy="161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6"/>
            <p:cNvSpPr txBox="1"/>
            <p:nvPr/>
          </p:nvSpPr>
          <p:spPr>
            <a:xfrm>
              <a:off x="4069785" y="2415361"/>
              <a:ext cx="707143" cy="161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000" tIns="64000" rIns="64000" bIns="6400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1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únor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315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1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2023</a:t>
              </a:r>
              <a:r>
                <a:rPr lang="cs-CZ" sz="9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315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MPŘ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315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ukončeno</a:t>
              </a:r>
              <a:endPara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62" name="Google Shape;162;p6"/>
            <p:cNvSpPr/>
            <p:nvPr/>
          </p:nvSpPr>
          <p:spPr>
            <a:xfrm>
              <a:off x="4222077" y="1811520"/>
              <a:ext cx="402560" cy="402560"/>
            </a:xfrm>
            <a:prstGeom prst="ellipse">
              <a:avLst/>
            </a:prstGeom>
            <a:solidFill>
              <a:srgbClr val="0044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6"/>
            <p:cNvSpPr/>
            <p:nvPr/>
          </p:nvSpPr>
          <p:spPr>
            <a:xfrm>
              <a:off x="4809458" y="0"/>
              <a:ext cx="650582" cy="161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6"/>
            <p:cNvSpPr txBox="1"/>
            <p:nvPr/>
          </p:nvSpPr>
          <p:spPr>
            <a:xfrm>
              <a:off x="4809458" y="0"/>
              <a:ext cx="650582" cy="161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000" tIns="64000" rIns="64000" bIns="64000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1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červen 2023</a:t>
              </a:r>
              <a:r>
                <a:rPr lang="cs-CZ" sz="9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Vláda ČR</a:t>
              </a:r>
              <a:endPara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65" name="Google Shape;165;p6"/>
            <p:cNvSpPr/>
            <p:nvPr/>
          </p:nvSpPr>
          <p:spPr>
            <a:xfrm>
              <a:off x="4933469" y="1811520"/>
              <a:ext cx="402560" cy="402560"/>
            </a:xfrm>
            <a:prstGeom prst="ellipse">
              <a:avLst/>
            </a:prstGeom>
            <a:solidFill>
              <a:srgbClr val="0044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6"/>
            <p:cNvSpPr/>
            <p:nvPr/>
          </p:nvSpPr>
          <p:spPr>
            <a:xfrm>
              <a:off x="5492570" y="2415361"/>
              <a:ext cx="691373" cy="161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6"/>
            <p:cNvSpPr txBox="1"/>
            <p:nvPr/>
          </p:nvSpPr>
          <p:spPr>
            <a:xfrm>
              <a:off x="5492570" y="2415361"/>
              <a:ext cx="691373" cy="161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000" tIns="64000" rIns="64000" bIns="6400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1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</a:t>
              </a:r>
              <a:r>
                <a:rPr lang="cs-CZ" sz="900" b="1" i="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odzim,</a:t>
              </a: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1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zima</a:t>
              </a: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1" i="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2023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315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0" i="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PS ČR (výbory), Senát, Prezident</a:t>
              </a: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68" name="Google Shape;168;p6"/>
            <p:cNvSpPr/>
            <p:nvPr/>
          </p:nvSpPr>
          <p:spPr>
            <a:xfrm>
              <a:off x="5628571" y="1845146"/>
              <a:ext cx="402560" cy="402560"/>
            </a:xfrm>
            <a:prstGeom prst="ellipse">
              <a:avLst/>
            </a:prstGeom>
            <a:gradFill>
              <a:gsLst>
                <a:gs pos="0">
                  <a:srgbClr val="0044FF"/>
                </a:gs>
                <a:gs pos="74000">
                  <a:srgbClr val="AEC5E1"/>
                </a:gs>
                <a:gs pos="83000">
                  <a:srgbClr val="AEC5E1"/>
                </a:gs>
                <a:gs pos="100000">
                  <a:srgbClr val="C8D8EB"/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6"/>
            <p:cNvSpPr/>
            <p:nvPr/>
          </p:nvSpPr>
          <p:spPr>
            <a:xfrm>
              <a:off x="6216473" y="0"/>
              <a:ext cx="794478" cy="161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6"/>
            <p:cNvSpPr txBox="1"/>
            <p:nvPr/>
          </p:nvSpPr>
          <p:spPr>
            <a:xfrm>
              <a:off x="6216473" y="0"/>
              <a:ext cx="794478" cy="161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000" tIns="64000" rIns="64000" bIns="64000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1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rok 2024?</a:t>
              </a:r>
              <a:r>
                <a:rPr lang="cs-CZ" sz="9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účinnost některých ustanovení</a:t>
              </a:r>
              <a:endPara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71" name="Google Shape;171;p6"/>
            <p:cNvSpPr/>
            <p:nvPr/>
          </p:nvSpPr>
          <p:spPr>
            <a:xfrm>
              <a:off x="6412432" y="1811520"/>
              <a:ext cx="402560" cy="402560"/>
            </a:xfrm>
            <a:prstGeom prst="ellipse">
              <a:avLst/>
            </a:prstGeom>
            <a:gradFill>
              <a:gsLst>
                <a:gs pos="0">
                  <a:srgbClr val="0044FF"/>
                </a:gs>
                <a:gs pos="74000">
                  <a:srgbClr val="AEC5E1"/>
                </a:gs>
                <a:gs pos="83000">
                  <a:srgbClr val="AEC5E1"/>
                </a:gs>
                <a:gs pos="100000">
                  <a:srgbClr val="C8D8EB"/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6"/>
            <p:cNvSpPr/>
            <p:nvPr/>
          </p:nvSpPr>
          <p:spPr>
            <a:xfrm>
              <a:off x="7043480" y="2415361"/>
              <a:ext cx="777953" cy="161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6"/>
            <p:cNvSpPr txBox="1"/>
            <p:nvPr/>
          </p:nvSpPr>
          <p:spPr>
            <a:xfrm>
              <a:off x="7043480" y="2415361"/>
              <a:ext cx="777953" cy="161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000" tIns="64000" rIns="64000" bIns="6400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None/>
              </a:pPr>
              <a:r>
                <a:rPr lang="cs-CZ" sz="900" b="1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1. 7. 2024?</a:t>
              </a:r>
              <a:r>
                <a:rPr lang="cs-CZ" sz="9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prováděcí pr. předpisy a funkční sdílení</a:t>
              </a:r>
              <a:endPara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74" name="Google Shape;174;p6"/>
            <p:cNvSpPr/>
            <p:nvPr/>
          </p:nvSpPr>
          <p:spPr>
            <a:xfrm>
              <a:off x="7231177" y="1811520"/>
              <a:ext cx="402560" cy="402560"/>
            </a:xfrm>
            <a:prstGeom prst="ellipse">
              <a:avLst/>
            </a:prstGeom>
            <a:gradFill>
              <a:gsLst>
                <a:gs pos="0">
                  <a:srgbClr val="0044FF"/>
                </a:gs>
                <a:gs pos="74000">
                  <a:srgbClr val="AEC5E1"/>
                </a:gs>
                <a:gs pos="83000">
                  <a:srgbClr val="AEC5E1"/>
                </a:gs>
                <a:gs pos="100000">
                  <a:srgbClr val="C8D8EB"/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75" name="Google Shape;17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Základní obsah lex OZE II</a:t>
            </a:r>
            <a:endParaRPr/>
          </a:p>
        </p:txBody>
      </p:sp>
      <p:sp>
        <p:nvSpPr>
          <p:cNvPr id="182" name="Google Shape;182;p7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33144" cy="3593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0000" lnSpcReduction="20000"/>
          </a:bodyPr>
          <a:lstStyle/>
          <a:p>
            <a:pPr marL="514350" lvl="0" indent="-274545" algn="just" rtl="0"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ct val="100000"/>
              <a:buChar char="•"/>
            </a:pPr>
            <a:r>
              <a:rPr lang="cs-CZ" sz="45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Definice </a:t>
            </a:r>
            <a:r>
              <a:rPr lang="cs-CZ" sz="45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energetických společenství</a:t>
            </a:r>
            <a:endParaRPr sz="4500" dirty="0"/>
          </a:p>
          <a:p>
            <a:pPr marL="971550" lvl="1" indent="-271183" algn="just" rtl="0">
              <a:spcBef>
                <a:spcPts val="280"/>
              </a:spcBef>
              <a:spcAft>
                <a:spcPts val="0"/>
              </a:spcAft>
              <a:buClr>
                <a:srgbClr val="050046"/>
              </a:buClr>
              <a:buSzPct val="100000"/>
              <a:buChar char="–"/>
            </a:pPr>
            <a:r>
              <a:rPr lang="cs-CZ" sz="375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Okamžitá účinnost od okamžiku schválení zákona (1. 1. 2024)</a:t>
            </a:r>
            <a:endParaRPr sz="3750" dirty="0"/>
          </a:p>
          <a:p>
            <a:pPr marL="971550" lvl="1" indent="-271183" algn="just" rtl="0">
              <a:spcBef>
                <a:spcPts val="280"/>
              </a:spcBef>
              <a:spcAft>
                <a:spcPts val="0"/>
              </a:spcAft>
              <a:buClr>
                <a:srgbClr val="050046"/>
              </a:buClr>
              <a:buSzPct val="100000"/>
              <a:buChar char="–"/>
            </a:pPr>
            <a:r>
              <a:rPr lang="cs-CZ" sz="375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Odstranění právní nejistoty pro již existující projekty, možnost čerpat dotace</a:t>
            </a:r>
            <a:endParaRPr sz="3750" dirty="0"/>
          </a:p>
          <a:p>
            <a:pPr marL="514350" lvl="0" indent="-275882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50046"/>
              </a:buClr>
              <a:buSzPct val="100000"/>
              <a:buChar char="•"/>
            </a:pPr>
            <a:r>
              <a:rPr lang="cs-CZ" sz="4552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Praktické zajištění </a:t>
            </a:r>
            <a:r>
              <a:rPr lang="cs-CZ" sz="4552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sdílení elektřiny</a:t>
            </a:r>
            <a:endParaRPr sz="4552" dirty="0"/>
          </a:p>
          <a:p>
            <a:pPr marL="971550" lvl="1" indent="-273991" algn="just" rtl="0"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100000"/>
              <a:buChar char="–"/>
            </a:pPr>
            <a:r>
              <a:rPr lang="cs-CZ" sz="386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Odložená účinnost od 1. 7. 2024 (nutnost přípravy prováděcích právních předpisů)</a:t>
            </a:r>
            <a:endParaRPr sz="3860" dirty="0"/>
          </a:p>
          <a:p>
            <a:pPr marL="971550" lvl="1" indent="-273991" algn="just" rtl="0">
              <a:spcBef>
                <a:spcPts val="280"/>
              </a:spcBef>
              <a:spcAft>
                <a:spcPts val="0"/>
              </a:spcAft>
              <a:buClr>
                <a:srgbClr val="050046"/>
              </a:buClr>
              <a:buSzPct val="100000"/>
              <a:buChar char="–"/>
            </a:pPr>
            <a:r>
              <a:rPr lang="cs-CZ" sz="386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Nemožnost sdílet elektřinu pomocí veřejné distribuční soustavy v současnosti </a:t>
            </a:r>
            <a:r>
              <a:rPr lang="cs-CZ" sz="386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největší právní bariéra </a:t>
            </a:r>
            <a:r>
              <a:rPr lang="cs-CZ" sz="386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rozvoje komunitní energetiky</a:t>
            </a:r>
            <a:endParaRPr sz="3860" dirty="0"/>
          </a:p>
          <a:p>
            <a:pPr marL="514350" lvl="0" indent="-274545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50046"/>
              </a:buClr>
              <a:buSzPct val="100000"/>
              <a:buChar char="•"/>
            </a:pPr>
            <a:r>
              <a:rPr lang="cs-CZ" sz="45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Práva a povinnosti </a:t>
            </a:r>
            <a:r>
              <a:rPr lang="cs-CZ" sz="45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energetických společenství</a:t>
            </a:r>
            <a:endParaRPr sz="4500" dirty="0"/>
          </a:p>
          <a:p>
            <a:pPr marL="971550" lvl="1" indent="-271183" algn="just" rtl="0"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100000"/>
              <a:buChar char="–"/>
            </a:pPr>
            <a:r>
              <a:rPr lang="cs-CZ" sz="375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Stejné povinnosti jako jiní zákazníci a výrobci (vč. povinnosti získat u provozu výrobny nad 50 kW licenci)</a:t>
            </a:r>
          </a:p>
          <a:p>
            <a:pPr marL="971550" lvl="1" indent="-271183" algn="just" rtl="0"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100000"/>
              <a:buChar char="–"/>
            </a:pPr>
            <a:r>
              <a:rPr lang="cs-CZ" sz="375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výsadní postavení </a:t>
            </a:r>
            <a:r>
              <a:rPr lang="cs-CZ" sz="375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při sdílení elektřiny</a:t>
            </a: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4" name="Google Shape;18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Koncept sdílení elektřiny</a:t>
            </a:r>
            <a:endParaRPr/>
          </a:p>
        </p:txBody>
      </p:sp>
      <p:sp>
        <p:nvSpPr>
          <p:cNvPr id="191" name="Google Shape;191;p8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8"/>
          <p:cNvSpPr txBox="1">
            <a:spLocks noGrp="1"/>
          </p:cNvSpPr>
          <p:nvPr>
            <p:ph type="body" idx="1"/>
          </p:nvPr>
        </p:nvSpPr>
        <p:spPr>
          <a:xfrm>
            <a:off x="457200" y="1200152"/>
            <a:ext cx="8229600" cy="3461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514350" lvl="0" indent="-285750" algn="just" rtl="0">
              <a:spcBef>
                <a:spcPts val="296"/>
              </a:spcBef>
              <a:spcAft>
                <a:spcPts val="0"/>
              </a:spcAft>
              <a:buClr>
                <a:srgbClr val="050046"/>
              </a:buClr>
              <a:buSzPct val="123528"/>
              <a:buChar char="•"/>
            </a:pPr>
            <a:r>
              <a:rPr lang="cs-CZ" sz="1600" b="1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Základní smysl a účel sdílení: </a:t>
            </a:r>
            <a:r>
              <a:rPr lang="cs-CZ" sz="16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společná investice do OZE </a:t>
            </a:r>
            <a:r>
              <a:rPr lang="cs-CZ" sz="16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(rozložení nákladů), </a:t>
            </a:r>
            <a:r>
              <a:rPr lang="cs-CZ" sz="16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snížení účtů za elektřinu </a:t>
            </a:r>
            <a:r>
              <a:rPr lang="cs-CZ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cs-CZ" sz="16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i pro osoby, které např. </a:t>
            </a:r>
            <a:r>
              <a:rPr lang="cs-CZ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nedisponují vlastní střechou</a:t>
            </a:r>
            <a:r>
              <a:rPr lang="cs-CZ" sz="16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, pro instalaci </a:t>
            </a:r>
            <a:r>
              <a:rPr lang="cs-CZ" sz="1600" dirty="0" err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fotovoltaické</a:t>
            </a:r>
            <a:r>
              <a:rPr lang="cs-CZ" sz="16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 elektrárny), částečná </a:t>
            </a:r>
            <a:r>
              <a:rPr lang="cs-CZ" sz="1600" dirty="0" err="1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energ</a:t>
            </a:r>
            <a:r>
              <a:rPr lang="cs-CZ" sz="16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. soběstačnost</a:t>
            </a:r>
            <a:endParaRPr dirty="0"/>
          </a:p>
          <a:p>
            <a:pPr marL="228600" lvl="0" indent="0" algn="just" rtl="0">
              <a:spcBef>
                <a:spcPts val="166"/>
              </a:spcBef>
              <a:spcAft>
                <a:spcPts val="0"/>
              </a:spcAft>
              <a:buClr>
                <a:srgbClr val="050046"/>
              </a:buClr>
              <a:buSzPct val="123528"/>
              <a:buNone/>
            </a:pPr>
            <a:endParaRPr sz="900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14350" lvl="0" indent="-285750" algn="just" rtl="0">
              <a:spcBef>
                <a:spcPts val="296"/>
              </a:spcBef>
              <a:spcAft>
                <a:spcPts val="0"/>
              </a:spcAft>
              <a:buClr>
                <a:srgbClr val="050046"/>
              </a:buClr>
              <a:buSzPct val="123528"/>
              <a:buChar char="•"/>
            </a:pPr>
            <a:r>
              <a:rPr lang="cs-CZ" sz="16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Doplňková činnost ke standardní dodávce elektřiny</a:t>
            </a:r>
            <a:r>
              <a:rPr lang="cs-CZ" sz="16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, kterou každému členovi společenství i nadále zajišťuje jeho dodavatel (obvykle obchodník); čím více elektřiny se mnou společenství sdílí, tím méně dodavateli zaplatím</a:t>
            </a:r>
            <a:endParaRPr dirty="0"/>
          </a:p>
          <a:p>
            <a:pPr marL="228600" lvl="0" indent="0" algn="just" rtl="0">
              <a:spcBef>
                <a:spcPts val="166"/>
              </a:spcBef>
              <a:spcAft>
                <a:spcPts val="0"/>
              </a:spcAft>
              <a:buClr>
                <a:srgbClr val="050046"/>
              </a:buClr>
              <a:buSzPct val="123528"/>
              <a:buNone/>
            </a:pPr>
            <a:endParaRPr sz="900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14350" lvl="0" indent="-285750" algn="just" rtl="0">
              <a:spcBef>
                <a:spcPts val="296"/>
              </a:spcBef>
              <a:spcAft>
                <a:spcPts val="0"/>
              </a:spcAft>
              <a:buClr>
                <a:srgbClr val="050046"/>
              </a:buClr>
              <a:buSzPct val="123528"/>
              <a:buChar char="•"/>
            </a:pPr>
            <a:r>
              <a:rPr lang="cs-CZ" sz="16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Jde o </a:t>
            </a:r>
            <a:r>
              <a:rPr lang="cs-CZ" sz="16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virtuální účetní operaci</a:t>
            </a:r>
            <a:r>
              <a:rPr lang="cs-CZ" sz="16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, nikoli o sdílení elektřiny ve fyzikálním slova smyslu (např. přes přímé vedení)</a:t>
            </a:r>
            <a:endParaRPr dirty="0"/>
          </a:p>
          <a:p>
            <a:pPr marL="228600" lvl="0" indent="0" algn="just" rtl="0">
              <a:spcBef>
                <a:spcPts val="296"/>
              </a:spcBef>
              <a:spcAft>
                <a:spcPts val="0"/>
              </a:spcAft>
              <a:buClr>
                <a:srgbClr val="050046"/>
              </a:buClr>
              <a:buSzPct val="123528"/>
              <a:buNone/>
            </a:pPr>
            <a:endParaRPr sz="1600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14350" lvl="0" indent="-285750" algn="just" rtl="0">
              <a:spcBef>
                <a:spcPts val="296"/>
              </a:spcBef>
              <a:spcAft>
                <a:spcPts val="0"/>
              </a:spcAft>
              <a:buClr>
                <a:srgbClr val="050046"/>
              </a:buClr>
              <a:buSzPct val="123528"/>
              <a:buChar char="•"/>
            </a:pPr>
            <a:r>
              <a:rPr lang="cs-CZ" sz="16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Sdílení probíhá </a:t>
            </a:r>
            <a:r>
              <a:rPr lang="cs-CZ" sz="16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téměř v reálném čase </a:t>
            </a:r>
            <a:r>
              <a:rPr lang="cs-CZ" sz="16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(15-min. intervaly); člen společenství tedy sdílenou elektřinu spotřebovává, když ji zdroj vyrábí</a:t>
            </a:r>
            <a:endParaRPr dirty="0"/>
          </a:p>
          <a:p>
            <a:pPr marL="514350" lvl="0" indent="-220487" algn="just" rtl="0">
              <a:spcBef>
                <a:spcPts val="166"/>
              </a:spcBef>
              <a:spcAft>
                <a:spcPts val="0"/>
              </a:spcAft>
              <a:buClr>
                <a:srgbClr val="050046"/>
              </a:buClr>
              <a:buSzPct val="123528"/>
              <a:buNone/>
            </a:pPr>
            <a:endParaRPr sz="900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14350" lvl="0" indent="-285750" algn="just" rtl="0">
              <a:spcBef>
                <a:spcPts val="296"/>
              </a:spcBef>
              <a:spcAft>
                <a:spcPts val="0"/>
              </a:spcAft>
              <a:buClr>
                <a:srgbClr val="050046"/>
              </a:buClr>
              <a:buSzPct val="123528"/>
              <a:buChar char="•"/>
            </a:pPr>
            <a:r>
              <a:rPr lang="cs-CZ" sz="16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Za sdílenou elektřinu se </a:t>
            </a:r>
            <a:r>
              <a:rPr lang="cs-CZ" sz="16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hradí distribuční poplatek v plné výši</a:t>
            </a:r>
            <a:r>
              <a:rPr lang="cs-CZ" sz="16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lang="cs-CZ" sz="1600" b="1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cs-CZ" sz="16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stejně jako za běžně dodanou elektřinu</a:t>
            </a:r>
            <a:endParaRPr sz="16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8108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8108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8108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3" name="Google Shape;19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54801" y="4591098"/>
            <a:ext cx="1210775" cy="41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0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2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Základní modely sdílení elektřiny</a:t>
            </a:r>
            <a:endParaRPr sz="32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7" name="Google Shape;227;p10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0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572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514350" lvl="0" indent="-285789" algn="l" rtl="0">
              <a:spcBef>
                <a:spcPts val="314"/>
              </a:spcBef>
              <a:spcAft>
                <a:spcPts val="0"/>
              </a:spcAft>
              <a:buClr>
                <a:srgbClr val="050046"/>
              </a:buClr>
              <a:buSzPct val="123528"/>
              <a:buChar char="•"/>
            </a:pPr>
            <a:r>
              <a:rPr lang="cs-CZ" sz="17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Sdílení tzv. </a:t>
            </a:r>
            <a:r>
              <a:rPr lang="cs-CZ" sz="17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aktivního zákazníka</a:t>
            </a:r>
            <a:r>
              <a:rPr lang="cs-CZ" sz="17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 dirty="0"/>
          </a:p>
          <a:p>
            <a:pPr marL="971550" lvl="1" indent="-285789" algn="just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ct val="123527"/>
              <a:buChar char="–"/>
            </a:pPr>
            <a:r>
              <a:rPr lang="cs-CZ" sz="13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Sdílet lze pouze elektřinu, kterou si člověk sám vyrobil (tj. z jím provozované výrobny)</a:t>
            </a:r>
            <a:endParaRPr dirty="0"/>
          </a:p>
          <a:p>
            <a:pPr marL="971550" lvl="1" indent="-285789" algn="just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ct val="123527"/>
              <a:buChar char="–"/>
            </a:pPr>
            <a:r>
              <a:rPr lang="cs-CZ" sz="13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Mezi více předávacími místy téhož subjektu (např. chata a byt) a </a:t>
            </a:r>
            <a:r>
              <a:rPr lang="cs-CZ" sz="13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do předávacích míst až 10 jiných subjektů</a:t>
            </a:r>
            <a:r>
              <a:rPr lang="cs-CZ" sz="1300" dirty="0">
                <a:solidFill>
                  <a:srgbClr val="0070C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cs-CZ" sz="13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(rodina, příspěvková organizace obce, více obchodních společností)</a:t>
            </a:r>
            <a:endParaRPr dirty="0"/>
          </a:p>
          <a:p>
            <a:pPr marL="971550" lvl="1" indent="-285789" algn="just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ct val="123527"/>
              <a:buChar char="–"/>
            </a:pPr>
            <a:r>
              <a:rPr lang="cs-CZ" sz="13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Není nutné zakládat energetické společenství</a:t>
            </a:r>
            <a:endParaRPr dirty="0"/>
          </a:p>
          <a:p>
            <a:pPr marL="971550" lvl="1" indent="-285789" algn="just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ct val="123527"/>
              <a:buChar char="–"/>
            </a:pPr>
            <a:r>
              <a:rPr lang="cs-CZ" sz="13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Od 1. 7. 2024 umožněno sdílení napříč celou ČR</a:t>
            </a:r>
            <a:r>
              <a:rPr lang="cs-CZ" sz="13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, bezúplatně i za úplatu</a:t>
            </a:r>
            <a:endParaRPr dirty="0"/>
          </a:p>
          <a:p>
            <a:pPr marL="971550" lvl="1" indent="-285789" algn="just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ct val="123527"/>
              <a:buChar char="–"/>
            </a:pPr>
            <a:r>
              <a:rPr lang="cs-CZ" sz="13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Povinnost bezplatně se zaregistrovat u Energetického datového centra („EDC“), právo na získání bezplatného průběhového měření od provozovatele distribuční soustavy</a:t>
            </a:r>
            <a:endParaRPr dirty="0"/>
          </a:p>
          <a:p>
            <a:pPr marL="971550" lvl="1" indent="-191464" algn="l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ct val="123527"/>
              <a:buNone/>
            </a:pPr>
            <a:endParaRPr sz="1300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14350" lvl="0" indent="-285789" algn="l" rtl="0">
              <a:spcBef>
                <a:spcPts val="314"/>
              </a:spcBef>
              <a:spcAft>
                <a:spcPts val="0"/>
              </a:spcAft>
              <a:buClr>
                <a:srgbClr val="050046"/>
              </a:buClr>
              <a:buSzPct val="123528"/>
              <a:buChar char="•"/>
            </a:pPr>
            <a:r>
              <a:rPr lang="cs-CZ" sz="17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Sdílení </a:t>
            </a:r>
            <a:r>
              <a:rPr lang="cs-CZ" sz="17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v širší komunitě </a:t>
            </a:r>
            <a:r>
              <a:rPr lang="cs-CZ" sz="17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(tzv. sdílení v energetickém společenství):</a:t>
            </a:r>
            <a:endParaRPr dirty="0"/>
          </a:p>
          <a:p>
            <a:pPr marL="971550" lvl="1" indent="-285789" algn="just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ct val="123527"/>
              <a:buChar char="–"/>
            </a:pPr>
            <a:r>
              <a:rPr lang="cs-CZ" sz="13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Sdílet lze pouze elektřinu, kterou vyrobilo energetické společenství nebo jeho člen </a:t>
            </a:r>
            <a:endParaRPr dirty="0"/>
          </a:p>
          <a:p>
            <a:pPr marL="971550" lvl="1" indent="-285789" algn="just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ct val="123527"/>
              <a:buChar char="–"/>
            </a:pPr>
            <a:r>
              <a:rPr lang="cs-CZ" sz="13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Mezi více předávacími místy různých subjektů (minimálně 3 členi)</a:t>
            </a:r>
            <a:endParaRPr dirty="0"/>
          </a:p>
          <a:p>
            <a:pPr marL="971550" lvl="1" indent="-285789" algn="just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ct val="123527"/>
              <a:buChar char="–"/>
            </a:pPr>
            <a:r>
              <a:rPr lang="cs-CZ" sz="13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Nutnost založit energetické společenství (např. ve formě spolku), zaregistrovat se u ERÚ (vznik společenství) + EDC (přiřazení předávacích míst do skupiny sdílení + alokace)</a:t>
            </a:r>
            <a:endParaRPr dirty="0"/>
          </a:p>
          <a:p>
            <a:pPr marL="971550" lvl="1" indent="-285789" algn="just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ct val="123527"/>
              <a:buChar char="–"/>
            </a:pPr>
            <a:r>
              <a:rPr lang="cs-CZ" sz="13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Do 1. 7. 2026 omezeno na území 3 ORP </a:t>
            </a:r>
            <a:r>
              <a:rPr lang="cs-CZ" sz="13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a maximálně 1 000 předávacích míst</a:t>
            </a:r>
            <a:endParaRPr dirty="0"/>
          </a:p>
          <a:p>
            <a:pPr marL="971550" lvl="1" indent="-285789" algn="just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ct val="123527"/>
              <a:buChar char="–"/>
            </a:pPr>
            <a:r>
              <a:rPr lang="cs-CZ" sz="13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Na rozdíl od aktivního zákazníka celá </a:t>
            </a:r>
            <a:r>
              <a:rPr lang="cs-CZ" sz="13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řada zákonných povinností</a:t>
            </a:r>
            <a:r>
              <a:rPr lang="cs-CZ" sz="13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; detailní právní úprava</a:t>
            </a:r>
            <a:endParaRPr sz="1600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2158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50046"/>
              </a:buClr>
              <a:buSzPct val="50432"/>
              <a:buFont typeface="Montserrat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742950" lvl="1" indent="-1841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8108"/>
              <a:buNone/>
            </a:pPr>
            <a:endParaRPr sz="16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8108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8108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8108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9" name="Google Shape;229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0722" y="1666914"/>
            <a:ext cx="752436" cy="752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455" y="3623723"/>
            <a:ext cx="1052946" cy="10529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1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Dva typy energetických komunit</a:t>
            </a:r>
            <a:endParaRPr/>
          </a:p>
        </p:txBody>
      </p:sp>
      <p:pic>
        <p:nvPicPr>
          <p:cNvPr id="237" name="Google Shape;23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91250" y="4527800"/>
            <a:ext cx="1591950" cy="51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1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572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6372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50046"/>
              </a:buClr>
              <a:buSzPts val="933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742950" lvl="1" indent="-1841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240" name="Google Shape;240;p11"/>
          <p:cNvGraphicFramePr/>
          <p:nvPr/>
        </p:nvGraphicFramePr>
        <p:xfrm>
          <a:off x="1203157" y="1171454"/>
          <a:ext cx="6884450" cy="3282325"/>
        </p:xfrm>
        <a:graphic>
          <a:graphicData uri="http://schemas.openxmlformats.org/drawingml/2006/table">
            <a:tbl>
              <a:tblPr firstRow="1" firstCol="1" bandRow="1">
                <a:noFill/>
                <a:tableStyleId>{AD4E376E-D34D-42B7-8731-B22A8017FF07}</a:tableStyleId>
              </a:tblPr>
              <a:tblGrid>
                <a:gridCol w="1469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4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6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Energetické společenství 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Společenství pro OZE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9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Smysl a účel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Poskytování </a:t>
                      </a:r>
                      <a:r>
                        <a:rPr lang="cs-CZ" sz="1200">
                          <a:solidFill>
                            <a:srgbClr val="0044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environmentálních, hospodářských a sociálních přínosů</a:t>
                      </a: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svým členům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Právní forma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>
                          <a:solidFill>
                            <a:srgbClr val="0044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Spolek, družstvo </a:t>
                      </a: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+</a:t>
                      </a:r>
                      <a:r>
                        <a:rPr lang="cs-CZ" sz="12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jiná obdobná korporace (obdobné vnitřní poměry jako spolek/družstvo podle zakladatelského právního jednání)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2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Tvorba zisku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Není zakázána; </a:t>
                      </a:r>
                      <a:r>
                        <a:rPr lang="cs-CZ" sz="1200" u="sng">
                          <a:solidFill>
                            <a:srgbClr val="0044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spolek</a:t>
                      </a:r>
                      <a:r>
                        <a:rPr lang="cs-CZ" sz="1200" u="none">
                          <a:solidFill>
                            <a:srgbClr val="0044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cs-CZ" sz="1200" u="non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= užití </a:t>
                      </a:r>
                      <a:r>
                        <a:rPr lang="cs-CZ" sz="1200" u="none">
                          <a:solidFill>
                            <a:srgbClr val="0044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pouze pro spolkovou činnost</a:t>
                      </a: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; </a:t>
                      </a:r>
                      <a:r>
                        <a:rPr lang="cs-CZ" sz="1200" u="sng">
                          <a:solidFill>
                            <a:srgbClr val="0044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družstvo</a:t>
                      </a: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= možnost rozdělit i mezi členy, ale</a:t>
                      </a:r>
                      <a:r>
                        <a:rPr lang="cs-CZ" sz="12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cs-CZ" sz="1200">
                          <a:solidFill>
                            <a:srgbClr val="0044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max. 33 %</a:t>
                      </a:r>
                      <a:r>
                        <a:rPr lang="cs-CZ" sz="12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(</a:t>
                      </a: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podobně jako u bytových nebo sociálních družstev)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2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s-CZ" sz="12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Druh energie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Elektřina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Elektřina, teplo, plyn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2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Zdroj energie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Jakýkoliv </a:t>
                      </a:r>
                      <a:r>
                        <a:rPr lang="cs-CZ" sz="12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(i fosilní zdroje)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Pouze a </a:t>
                      </a:r>
                      <a:r>
                        <a:rPr lang="cs-CZ" sz="1200">
                          <a:solidFill>
                            <a:srgbClr val="0044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výhradně OZE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2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Dva typy energetických komunit</a:t>
            </a:r>
            <a:endParaRPr/>
          </a:p>
        </p:txBody>
      </p:sp>
      <p:pic>
        <p:nvPicPr>
          <p:cNvPr id="247" name="Google Shape;247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08273" y="4505551"/>
            <a:ext cx="1661079" cy="534679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12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2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572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6372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50046"/>
              </a:buClr>
              <a:buSzPts val="933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742950" lvl="1" indent="-1841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250" name="Google Shape;250;p12"/>
          <p:cNvGraphicFramePr/>
          <p:nvPr/>
        </p:nvGraphicFramePr>
        <p:xfrm>
          <a:off x="922353" y="1246591"/>
          <a:ext cx="7299275" cy="3145340"/>
        </p:xfrm>
        <a:graphic>
          <a:graphicData uri="http://schemas.openxmlformats.org/drawingml/2006/table">
            <a:tbl>
              <a:tblPr firstRow="1" firstCol="1" bandRow="1">
                <a:noFill/>
                <a:tableStyleId>{AD4E376E-D34D-42B7-8731-B22A8017FF07}</a:tableStyleId>
              </a:tblPr>
              <a:tblGrid>
                <a:gridCol w="162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1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8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2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Energetické společenství 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Společenství pro OZE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Člen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Kdokoliv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FO, malé a střední podniky, ÚSC a jejich </a:t>
                      </a:r>
                      <a:r>
                        <a:rPr lang="cs-CZ" sz="12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příspěvkové organizace, které nejsou podnikem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9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Člen s hlasovacími právy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FO, malé podniky, ÚSC a jejich </a:t>
                      </a:r>
                      <a:r>
                        <a:rPr lang="cs-CZ" sz="12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příspěvkové organizace, které nejsou podnikem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FO, malé a </a:t>
                      </a:r>
                      <a:r>
                        <a:rPr lang="cs-CZ" sz="1200">
                          <a:solidFill>
                            <a:srgbClr val="0044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střední podniky</a:t>
                      </a: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, ÚSC a jejich příspěvkové organizace, které nejsou podnikem </a:t>
                      </a:r>
                      <a:r>
                        <a:rPr lang="cs-CZ" sz="1200" b="0" i="0" u="none" strike="noStrike" cap="none">
                          <a:solidFill>
                            <a:srgbClr val="0044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 blízkosti</a:t>
                      </a:r>
                      <a:r>
                        <a:rPr lang="cs-CZ" sz="1200" b="0">
                          <a:solidFill>
                            <a:srgbClr val="0044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cs-CZ" sz="1200">
                          <a:solidFill>
                            <a:srgbClr val="0044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projektu (max 3 ORP)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Oprávnění v oblasti elektroenergetiky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Shodná oprávnění (sdílet elektřinu, vyrábět, dodávat,…); vše lze dělat i bez lex OZE II, s výjimkou sdílení 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8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Dočasné omezení (územní, počtu OM)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>
                          <a:solidFill>
                            <a:srgbClr val="0044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 1. 7. 2026 omezeno na území 3 ORP </a:t>
                      </a:r>
                      <a:r>
                        <a:rPr lang="cs-CZ" sz="120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 maximálně 1 000 předávacích míst</a:t>
                      </a:r>
                      <a:endParaRPr sz="12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3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Volba právní formy ES</a:t>
            </a:r>
            <a:endParaRPr sz="3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57" name="Google Shape;25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13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3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285750" algn="l" rtl="0">
              <a:spcBef>
                <a:spcPts val="400"/>
              </a:spcBef>
              <a:spcAft>
                <a:spcPts val="0"/>
              </a:spcAft>
              <a:buClr>
                <a:srgbClr val="050046"/>
              </a:buClr>
              <a:buSzPts val="2471"/>
              <a:buChar char="•"/>
            </a:pPr>
            <a:r>
              <a:rPr lang="cs-CZ" sz="20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V zásadě volba mezi formou </a:t>
            </a:r>
            <a:r>
              <a:rPr lang="cs-CZ" sz="200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spolku</a:t>
            </a:r>
            <a:r>
              <a:rPr lang="cs-CZ" sz="20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cs-CZ" sz="200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družstva</a:t>
            </a:r>
            <a:endParaRPr/>
          </a:p>
          <a:p>
            <a:pPr marL="228600" lvl="0" indent="0" algn="l" rtl="0">
              <a:spcBef>
                <a:spcPts val="400"/>
              </a:spcBef>
              <a:spcAft>
                <a:spcPts val="0"/>
              </a:spcAft>
              <a:buClr>
                <a:srgbClr val="050046"/>
              </a:buClr>
              <a:buSzPts val="2471"/>
              <a:buNone/>
            </a:pPr>
            <a:endParaRPr sz="20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14350" lvl="0" indent="-285750" algn="l" rtl="0">
              <a:spcBef>
                <a:spcPts val="400"/>
              </a:spcBef>
              <a:spcAft>
                <a:spcPts val="0"/>
              </a:spcAft>
              <a:buClr>
                <a:srgbClr val="050046"/>
              </a:buClr>
              <a:buSzPts val="2471"/>
              <a:buChar char="•"/>
            </a:pPr>
            <a:r>
              <a:rPr lang="cs-CZ" sz="20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Žádnou z rozebíraných právních forem nelze apriori doporučit jako vhodnější</a:t>
            </a:r>
            <a:endParaRPr/>
          </a:p>
          <a:p>
            <a:pPr marL="228600" lvl="0" indent="0" algn="l" rtl="0">
              <a:spcBef>
                <a:spcPts val="400"/>
              </a:spcBef>
              <a:spcAft>
                <a:spcPts val="0"/>
              </a:spcAft>
              <a:buClr>
                <a:srgbClr val="050046"/>
              </a:buClr>
              <a:buSzPts val="2471"/>
              <a:buNone/>
            </a:pPr>
            <a:endParaRPr sz="20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14350" lvl="0" indent="-285750" algn="l" rtl="0">
              <a:spcBef>
                <a:spcPts val="400"/>
              </a:spcBef>
              <a:spcAft>
                <a:spcPts val="0"/>
              </a:spcAft>
              <a:buClr>
                <a:srgbClr val="050046"/>
              </a:buClr>
              <a:buSzPts val="2471"/>
              <a:buChar char="•"/>
            </a:pPr>
            <a:r>
              <a:rPr lang="cs-CZ" sz="20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Vhodnost jednotlivých forem silně závisí na plánovaném modelu ES - vnitřní struktura, fungování, počet členů ad.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742950" lvl="1" indent="-1841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4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Právní formy energetických komunit</a:t>
            </a:r>
            <a:endParaRPr/>
          </a:p>
        </p:txBody>
      </p:sp>
      <p:sp>
        <p:nvSpPr>
          <p:cNvPr id="266" name="Google Shape;266;p14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4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572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6372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50046"/>
              </a:buClr>
              <a:buSzPts val="933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742950" lvl="1" indent="-1841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268" name="Google Shape;268;p14"/>
          <p:cNvGraphicFramePr/>
          <p:nvPr>
            <p:extLst>
              <p:ext uri="{D42A27DB-BD31-4B8C-83A1-F6EECF244321}">
                <p14:modId xmlns:p14="http://schemas.microsoft.com/office/powerpoint/2010/main" val="1995112917"/>
              </p:ext>
            </p:extLst>
          </p:nvPr>
        </p:nvGraphicFramePr>
        <p:xfrm>
          <a:off x="457200" y="1066800"/>
          <a:ext cx="8333500" cy="3970720"/>
        </p:xfrm>
        <a:graphic>
          <a:graphicData uri="http://schemas.openxmlformats.org/drawingml/2006/table">
            <a:tbl>
              <a:tblPr firstRow="1" firstCol="1" bandRow="1">
                <a:noFill/>
                <a:tableStyleId>{AD4E376E-D34D-42B7-8731-B22A8017FF07}</a:tableStyleId>
              </a:tblPr>
              <a:tblGrid>
                <a:gridCol w="1860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89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3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45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4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Spolek</a:t>
                      </a:r>
                      <a:endParaRPr sz="12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4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Družstvo</a:t>
                      </a:r>
                      <a:endParaRPr sz="12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0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4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výhody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4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4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přínosy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Jednoduchost</a:t>
                      </a:r>
                      <a:r>
                        <a:rPr lang="cs-CZ" sz="1200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- nejjednodušší forma PO, jeho založení je nejsnazší a nejméně nákladné.</a:t>
                      </a:r>
                      <a:endParaRPr dirty="0">
                        <a:solidFill>
                          <a:srgbClr val="050046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Vhodná forma pro čerpání dotačních titulů </a:t>
                      </a:r>
                      <a:r>
                        <a:rPr lang="cs-CZ" sz="1200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(neziskovost) </a:t>
                      </a:r>
                      <a:endParaRPr dirty="0">
                        <a:solidFill>
                          <a:srgbClr val="050046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Členské příspěvky nejsou předmětem daně z příjmů PO.</a:t>
                      </a:r>
                      <a:endParaRPr dirty="0">
                        <a:solidFill>
                          <a:srgbClr val="050046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Status veřejně prospěšného poplatníka </a:t>
                      </a:r>
                      <a:r>
                        <a:rPr lang="cs-CZ" sz="1200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(zejm. daňové výhody).</a:t>
                      </a:r>
                      <a:endParaRPr dirty="0">
                        <a:solidFill>
                          <a:srgbClr val="050046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Flexibilní nastavení vnitřní organizační struktury a rozhodovacích procesů</a:t>
                      </a:r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(ve stanovách)</a:t>
                      </a:r>
                      <a:endParaRPr dirty="0">
                        <a:solidFill>
                          <a:srgbClr val="050046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Nižší zákonné nároky na činnost statutárního orgánu </a:t>
                      </a:r>
                      <a:endParaRPr dirty="0">
                        <a:solidFill>
                          <a:srgbClr val="05004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Rovnost členů</a:t>
                      </a:r>
                      <a:endParaRPr dirty="0">
                        <a:solidFill>
                          <a:srgbClr val="050046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Vyšší škála činností vč. podnikání a nakládání se ziskem </a:t>
                      </a:r>
                      <a:r>
                        <a:rPr lang="cs-CZ" sz="1200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(např. rozdělovat zisk mezi členy).</a:t>
                      </a:r>
                      <a:endParaRPr dirty="0">
                        <a:solidFill>
                          <a:srgbClr val="050046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Vytváření základního kapitálu </a:t>
                      </a:r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</a:t>
                      </a: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cs-CZ" sz="1200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větší jistota ze strany obchodních partnerů, finančních institucí (např. bank při žádostech o úvěr).</a:t>
                      </a:r>
                      <a:endParaRPr dirty="0">
                        <a:solidFill>
                          <a:srgbClr val="050046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Nízká administrativní a finanční náročnost založení/fungování </a:t>
                      </a:r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(ale vyšší než u spolku)</a:t>
                      </a:r>
                      <a:endParaRPr dirty="0">
                        <a:solidFill>
                          <a:srgbClr val="050046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Možnost široké členské základny</a:t>
                      </a:r>
                      <a:endParaRPr dirty="0">
                        <a:solidFill>
                          <a:srgbClr val="050046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5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Právní formy energetických komunit</a:t>
            </a:r>
            <a:endParaRPr/>
          </a:p>
        </p:txBody>
      </p:sp>
      <p:sp>
        <p:nvSpPr>
          <p:cNvPr id="275" name="Google Shape;275;p15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5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572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6372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50046"/>
              </a:buClr>
              <a:buSzPts val="933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742950" lvl="1" indent="-1841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277" name="Google Shape;277;p15"/>
          <p:cNvGraphicFramePr/>
          <p:nvPr>
            <p:extLst>
              <p:ext uri="{D42A27DB-BD31-4B8C-83A1-F6EECF244321}">
                <p14:modId xmlns:p14="http://schemas.microsoft.com/office/powerpoint/2010/main" val="2553165508"/>
              </p:ext>
            </p:extLst>
          </p:nvPr>
        </p:nvGraphicFramePr>
        <p:xfrm>
          <a:off x="457200" y="1066800"/>
          <a:ext cx="8333500" cy="3844625"/>
        </p:xfrm>
        <a:graphic>
          <a:graphicData uri="http://schemas.openxmlformats.org/drawingml/2006/table">
            <a:tbl>
              <a:tblPr firstRow="1" firstCol="1" bandRow="1">
                <a:noFill/>
                <a:tableStyleId>{AD4E376E-D34D-42B7-8731-B22A8017FF07}</a:tableStyleId>
              </a:tblPr>
              <a:tblGrid>
                <a:gridCol w="1860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89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3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45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4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Spolek</a:t>
                      </a:r>
                      <a:endParaRPr sz="12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4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Družstvo</a:t>
                      </a:r>
                      <a:endParaRPr sz="12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0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4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nevýhody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4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4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rizika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>
                    <a:solidFill>
                      <a:srgbClr val="004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Omezené možnosti podnikání </a:t>
                      </a:r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</a:t>
                      </a: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podnikat lze pouze jako vedlejší činnost</a:t>
                      </a:r>
                      <a:endParaRPr dirty="0">
                        <a:solidFill>
                          <a:srgbClr val="050046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Omezené</a:t>
                      </a:r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nakládání se ziskem</a:t>
                      </a:r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- zisk se použije pouze pro spolkovou činnost, není možné ho rozdělit mezi členy.</a:t>
                      </a:r>
                      <a:endParaRPr dirty="0">
                        <a:solidFill>
                          <a:srgbClr val="050046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Riziko přílišného rozšíření členské základny </a:t>
                      </a:r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 v případě nastavení nevhodných podmínek členství</a:t>
                      </a:r>
                      <a:endParaRPr dirty="0">
                        <a:solidFill>
                          <a:srgbClr val="050046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Riziko přehlasování při rozhodování o důležitých otázkách</a:t>
                      </a:r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– zákonem stanovené případy striktně 1 člen = 1 hlas (např. přeměna či zrušení družstva)</a:t>
                      </a:r>
                      <a:endParaRPr dirty="0">
                        <a:solidFill>
                          <a:srgbClr val="050046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Nelze mít členy bez hlasovacích práv</a:t>
                      </a:r>
                      <a:endParaRPr dirty="0">
                        <a:solidFill>
                          <a:srgbClr val="050046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Vyšší nároky na statutární orgán oproti spolku</a:t>
                      </a:r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(odpovědnost)</a:t>
                      </a:r>
                      <a:endParaRPr dirty="0">
                        <a:solidFill>
                          <a:srgbClr val="050046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Nemůže se stát veřejně prospěšným poplatníkem</a:t>
                      </a:r>
                      <a:endParaRPr dirty="0">
                        <a:solidFill>
                          <a:srgbClr val="050046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200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Úprava účelu a nakládání se ziskem ve stanovách</a:t>
                      </a:r>
                      <a:endParaRPr sz="1200" b="1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solidFill>
            <a:srgbClr val="050046"/>
          </a:solidFill>
        </p:spPr>
        <p:txBody>
          <a:bodyPr numCol="1"/>
          <a:lstStyle/>
          <a:p>
            <a:pPr algn="l"/>
            <a:r>
              <a:rPr lang="cs-CZ" altLang="cs-CZ" sz="3600" dirty="0">
                <a:solidFill>
                  <a:schemeClr val="bg1"/>
                </a:solidFill>
                <a:latin typeface="Montserrat SemiBold" pitchFamily="2" charset="-18"/>
                <a:cs typeface="Arial" pitchFamily="34" charset="0"/>
              </a:rPr>
              <a:t> Představení lektorů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299942"/>
            <a:ext cx="1811991" cy="619701"/>
          </a:xfrm>
          <a:prstGeom prst="rect">
            <a:avLst/>
          </a:prstGeom>
        </p:spPr>
      </p:pic>
      <p:sp>
        <p:nvSpPr>
          <p:cNvPr id="4" name="AutoShape 4" descr="https://www.masopavsko.cz/evt_image.php?img=4829">
            <a:extLst>
              <a:ext uri="{FF2B5EF4-FFF2-40B4-BE49-F238E27FC236}">
                <a16:creationId xmlns:a16="http://schemas.microsoft.com/office/drawing/2014/main" id="{40476A4D-0731-49EC-B8A0-FBE0B22A97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DDB2F7-0851-4C25-AFD8-51040903C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1600" b="1" dirty="0">
                <a:solidFill>
                  <a:srgbClr val="050046"/>
                </a:solidFill>
                <a:latin typeface="Montserrat" pitchFamily="2" charset="-18"/>
              </a:rPr>
              <a:t>Mgr. Jan Bakule</a:t>
            </a:r>
          </a:p>
          <a:p>
            <a:pPr marL="400050" lvl="1" indent="0">
              <a:buNone/>
            </a:pPr>
            <a:r>
              <a:rPr lang="cs-CZ" sz="1400" dirty="0">
                <a:solidFill>
                  <a:srgbClr val="050046"/>
                </a:solidFill>
                <a:latin typeface="Montserrat" pitchFamily="2" charset="-18"/>
              </a:rPr>
              <a:t>Právník ze společnosti Frank </a:t>
            </a:r>
            <a:r>
              <a:rPr lang="cs-CZ" sz="1400" dirty="0" err="1">
                <a:solidFill>
                  <a:srgbClr val="050046"/>
                </a:solidFill>
                <a:latin typeface="Montserrat" pitchFamily="2" charset="-18"/>
              </a:rPr>
              <a:t>Bold</a:t>
            </a:r>
            <a:r>
              <a:rPr lang="cs-CZ" sz="1400" dirty="0">
                <a:solidFill>
                  <a:srgbClr val="050046"/>
                </a:solidFill>
                <a:latin typeface="Montserrat" pitchFamily="2" charset="-18"/>
              </a:rPr>
              <a:t> se zaměřením na energetiku (zejména na témata komunitní energetiky a obnovitelných zdrojů). V UKEN je členem legislativní pracovní skupiny a jejím jménem se podílí na připomínkování chystané právní úpravy komunitní energetiky. Specializuje se také na fungování komunitní energetiky v zahraničí.</a:t>
            </a:r>
          </a:p>
          <a:p>
            <a:endParaRPr lang="cs-CZ" sz="1600" dirty="0">
              <a:solidFill>
                <a:srgbClr val="050046"/>
              </a:solidFill>
              <a:latin typeface="Montserrat" pitchFamily="2" charset="-18"/>
            </a:endParaRPr>
          </a:p>
          <a:p>
            <a:r>
              <a:rPr lang="cs-CZ" sz="1600" b="1" dirty="0">
                <a:solidFill>
                  <a:srgbClr val="050046"/>
                </a:solidFill>
                <a:latin typeface="Montserrat" pitchFamily="2" charset="-18"/>
              </a:rPr>
              <a:t>Mgr. Ondřej Pašek</a:t>
            </a:r>
          </a:p>
          <a:p>
            <a:pPr marL="400050" lvl="1" indent="0">
              <a:buNone/>
            </a:pPr>
            <a:r>
              <a:rPr lang="cs-CZ" sz="1400" dirty="0">
                <a:solidFill>
                  <a:srgbClr val="050046"/>
                </a:solidFill>
                <a:latin typeface="Montserrat" pitchFamily="2" charset="-18"/>
              </a:rPr>
              <a:t>Působí v Hnutí DUHA jako expert na komunitní energetiku a problematiku dotací na obnovitelné zdroje. Současně vede dotační pracovní skupinu UKEN a účastní se příprav dotačních programů zabývajících se komunitní energetikou. V rámci UKEN dále spolupořádá vzdělávací semináře a připravuje publikace zaměřené na praktickou realizaci projektů. V současnosti také koordinuje zakládání energetického družstva Hnutí DUHA.</a:t>
            </a:r>
            <a:endParaRPr lang="cs-CZ" dirty="0">
              <a:solidFill>
                <a:srgbClr val="050046"/>
              </a:solidFill>
              <a:latin typeface="Montserrat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938806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6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14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Elektroenergetické datové centrum (EDC)</a:t>
            </a:r>
            <a:endParaRPr sz="314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84" name="Google Shape;28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37764" y="4461164"/>
            <a:ext cx="1238515" cy="458479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16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558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514350" lvl="0" indent="-285789" algn="l" rtl="0">
              <a:spcBef>
                <a:spcPts val="279"/>
              </a:spcBef>
              <a:spcAft>
                <a:spcPts val="0"/>
              </a:spcAft>
              <a:buClr>
                <a:srgbClr val="050046"/>
              </a:buClr>
              <a:buSzPct val="123527"/>
              <a:buChar char="•"/>
            </a:pPr>
            <a:r>
              <a:rPr lang="cs-CZ" sz="43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Společný projekt regionálních distributorů (ČEZD, PRE a EGD) a provozovatele přenosové soustavy (ČEPS)</a:t>
            </a:r>
            <a:endParaRPr/>
          </a:p>
          <a:p>
            <a:pPr marL="228600" lvl="0" indent="0" algn="l" rtl="0">
              <a:spcBef>
                <a:spcPts val="279"/>
              </a:spcBef>
              <a:spcAft>
                <a:spcPts val="0"/>
              </a:spcAft>
              <a:buClr>
                <a:srgbClr val="050046"/>
              </a:buClr>
              <a:buSzPct val="123527"/>
              <a:buNone/>
            </a:pPr>
            <a:endParaRPr sz="43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14350" lvl="0" indent="-285789" algn="l" rtl="0">
              <a:spcBef>
                <a:spcPts val="279"/>
              </a:spcBef>
              <a:spcAft>
                <a:spcPts val="0"/>
              </a:spcAft>
              <a:buClr>
                <a:srgbClr val="050046"/>
              </a:buClr>
              <a:buSzPct val="123527"/>
              <a:buChar char="•"/>
            </a:pPr>
            <a:r>
              <a:rPr lang="cs-CZ" sz="43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Dotace ve výši </a:t>
            </a:r>
            <a:r>
              <a:rPr lang="cs-CZ" sz="430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800 mil. Kč </a:t>
            </a:r>
            <a:r>
              <a:rPr lang="cs-CZ" sz="43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z Národního plánu obnovy</a:t>
            </a:r>
            <a:endParaRPr/>
          </a:p>
          <a:p>
            <a:pPr marL="228600" lvl="0" indent="0" algn="l" rtl="0">
              <a:spcBef>
                <a:spcPts val="279"/>
              </a:spcBef>
              <a:spcAft>
                <a:spcPts val="0"/>
              </a:spcAft>
              <a:buClr>
                <a:srgbClr val="050046"/>
              </a:buClr>
              <a:buSzPct val="123527"/>
              <a:buNone/>
            </a:pPr>
            <a:endParaRPr sz="43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14350" lvl="0" indent="-285789" algn="l" rtl="0">
              <a:spcBef>
                <a:spcPts val="279"/>
              </a:spcBef>
              <a:spcAft>
                <a:spcPts val="0"/>
              </a:spcAft>
              <a:buClr>
                <a:srgbClr val="050046"/>
              </a:buClr>
              <a:buSzPct val="123527"/>
              <a:buChar char="•"/>
            </a:pPr>
            <a:r>
              <a:rPr lang="cs-CZ" sz="43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Nová regulovaná platba za činnost EDC (měla by být podobně marginální jako poplatek za činnost OTE – jednotky korun/OM/za měsíc)</a:t>
            </a:r>
            <a:endParaRPr/>
          </a:p>
          <a:p>
            <a:pPr marL="228600" lvl="0" indent="0" algn="l" rtl="0">
              <a:spcBef>
                <a:spcPts val="279"/>
              </a:spcBef>
              <a:spcAft>
                <a:spcPts val="0"/>
              </a:spcAft>
              <a:buClr>
                <a:srgbClr val="050046"/>
              </a:buClr>
              <a:buSzPct val="123527"/>
              <a:buNone/>
            </a:pPr>
            <a:endParaRPr sz="43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14350" lvl="0" indent="-285789" algn="l" rtl="0">
              <a:spcBef>
                <a:spcPts val="279"/>
              </a:spcBef>
              <a:spcAft>
                <a:spcPts val="0"/>
              </a:spcAft>
              <a:buClr>
                <a:srgbClr val="050046"/>
              </a:buClr>
              <a:buSzPct val="123527"/>
              <a:buChar char="•"/>
            </a:pPr>
            <a:r>
              <a:rPr lang="cs-CZ" sz="43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Povinnost </a:t>
            </a:r>
            <a:r>
              <a:rPr lang="cs-CZ" sz="430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zahájit činnost ke dni 1. 1. 2024</a:t>
            </a:r>
            <a:endParaRPr/>
          </a:p>
          <a:p>
            <a:pPr marL="228600" lvl="0" indent="0" algn="l" rtl="0">
              <a:spcBef>
                <a:spcPts val="279"/>
              </a:spcBef>
              <a:spcAft>
                <a:spcPts val="0"/>
              </a:spcAft>
              <a:buClr>
                <a:srgbClr val="050046"/>
              </a:buClr>
              <a:buSzPct val="123527"/>
              <a:buNone/>
            </a:pPr>
            <a:endParaRPr sz="4300">
              <a:solidFill>
                <a:srgbClr val="0044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14350" lvl="0" indent="-285789" algn="l" rtl="0">
              <a:spcBef>
                <a:spcPts val="279"/>
              </a:spcBef>
              <a:spcAft>
                <a:spcPts val="0"/>
              </a:spcAft>
              <a:buClr>
                <a:srgbClr val="050046"/>
              </a:buClr>
              <a:buSzPct val="123527"/>
              <a:buChar char="•"/>
            </a:pPr>
            <a:r>
              <a:rPr lang="cs-CZ" sz="43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Důležitá úloha při zajišťování toku dat při sdílení elektřiny (původně měli zajišťovat každý PDS sám, vzájemně si data předávat, pokud by se sdílelo napříč více RDS, nyní jednodušší – </a:t>
            </a:r>
            <a:r>
              <a:rPr lang="cs-CZ" sz="430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jeden společný informační systém</a:t>
            </a:r>
            <a:r>
              <a:rPr lang="cs-CZ" sz="43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/>
          </a:p>
          <a:p>
            <a:pPr marL="228600" lvl="0" indent="0" algn="l" rtl="0">
              <a:spcBef>
                <a:spcPts val="279"/>
              </a:spcBef>
              <a:spcAft>
                <a:spcPts val="0"/>
              </a:spcAft>
              <a:buClr>
                <a:srgbClr val="050046"/>
              </a:buClr>
              <a:buSzPct val="123527"/>
              <a:buNone/>
            </a:pPr>
            <a:endParaRPr sz="43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14350" lvl="0" indent="-285789" algn="l" rtl="0">
              <a:spcBef>
                <a:spcPts val="279"/>
              </a:spcBef>
              <a:spcAft>
                <a:spcPts val="0"/>
              </a:spcAft>
              <a:buClr>
                <a:srgbClr val="050046"/>
              </a:buClr>
              <a:buSzPct val="123527"/>
              <a:buChar char="•"/>
            </a:pPr>
            <a:r>
              <a:rPr lang="cs-CZ" sz="43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Do budoucna i zásadní úloha v rámci akumulace, agregace flexibility (lex OZE III)</a:t>
            </a:r>
            <a:endParaRPr sz="43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307692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742950" lvl="1" indent="-1841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307692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307692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307692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307692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7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14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Elektroenergetické datové centrum (EDC)</a:t>
            </a:r>
            <a:endParaRPr sz="314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93" name="Google Shape;29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7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5" name="Google Shape;295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43187" y="795337"/>
            <a:ext cx="3857625" cy="385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8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5 změn pro kvalitnější lex OZE II</a:t>
            </a:r>
            <a:endParaRPr sz="3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02" name="Google Shape;30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18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8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285750" algn="l" rtl="0">
              <a:spcBef>
                <a:spcPts val="380"/>
              </a:spcBef>
              <a:spcAft>
                <a:spcPts val="0"/>
              </a:spcAft>
              <a:buClr>
                <a:srgbClr val="050046"/>
              </a:buClr>
              <a:buSzPts val="2347"/>
              <a:buChar char="•"/>
            </a:pPr>
            <a:r>
              <a:rPr lang="cs-CZ" sz="1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Zajištění</a:t>
            </a:r>
            <a:r>
              <a:rPr lang="cs-CZ" sz="1900" dirty="0">
                <a:solidFill>
                  <a:srgbClr val="36609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cs-CZ" sz="1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spravedlivých </a:t>
            </a:r>
            <a:r>
              <a:rPr lang="cs-CZ" sz="19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hlasovacích práv pro samosprávy</a:t>
            </a:r>
            <a:endParaRPr dirty="0"/>
          </a:p>
          <a:p>
            <a:pPr marL="685800" lvl="1" indent="0" algn="l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482"/>
              <a:buNone/>
            </a:pPr>
            <a:endParaRPr sz="1200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14350" lvl="0" indent="-285750" algn="l" rtl="0">
              <a:spcBef>
                <a:spcPts val="380"/>
              </a:spcBef>
              <a:spcAft>
                <a:spcPts val="0"/>
              </a:spcAft>
              <a:buClr>
                <a:srgbClr val="050046"/>
              </a:buClr>
              <a:buSzPts val="2347"/>
              <a:buChar char="•"/>
            </a:pPr>
            <a:r>
              <a:rPr lang="cs-CZ" sz="19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Odpovídající výpovědní doba členství </a:t>
            </a:r>
            <a:r>
              <a:rPr lang="cs-CZ" sz="19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= stabilita a kontinuita ES</a:t>
            </a:r>
            <a:endParaRPr dirty="0"/>
          </a:p>
          <a:p>
            <a:pPr marL="685800" lvl="1" indent="0" algn="l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482"/>
              <a:buNone/>
            </a:pPr>
            <a:endParaRPr sz="1200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14350" lvl="0" indent="-285750" algn="l" rtl="0">
              <a:spcBef>
                <a:spcPts val="380"/>
              </a:spcBef>
              <a:spcAft>
                <a:spcPts val="0"/>
              </a:spcAft>
              <a:buClr>
                <a:srgbClr val="050046"/>
              </a:buClr>
              <a:buSzPts val="2347"/>
              <a:buChar char="•"/>
            </a:pPr>
            <a:r>
              <a:rPr lang="cs-CZ" sz="19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Členství všech </a:t>
            </a:r>
            <a:r>
              <a:rPr lang="cs-CZ" sz="19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příspěvkových organizací </a:t>
            </a:r>
            <a:r>
              <a:rPr lang="cs-CZ" sz="19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v ES</a:t>
            </a:r>
            <a:endParaRPr dirty="0"/>
          </a:p>
          <a:p>
            <a:pPr marL="685800" lvl="1" indent="0" algn="l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482"/>
              <a:buNone/>
            </a:pPr>
            <a:endParaRPr sz="1200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14350" lvl="0" indent="-285750" algn="l" rtl="0">
              <a:spcBef>
                <a:spcPts val="380"/>
              </a:spcBef>
              <a:spcAft>
                <a:spcPts val="0"/>
              </a:spcAft>
              <a:buClr>
                <a:srgbClr val="050046"/>
              </a:buClr>
              <a:buSzPts val="2347"/>
              <a:buChar char="•"/>
            </a:pPr>
            <a:r>
              <a:rPr lang="cs-CZ" sz="19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Sdílení elektřiny </a:t>
            </a:r>
            <a:r>
              <a:rPr lang="cs-CZ" sz="19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upravit základně již v zákoně (dynamický kl.)</a:t>
            </a:r>
            <a:endParaRPr dirty="0"/>
          </a:p>
          <a:p>
            <a:pPr marL="685800" lvl="1" indent="0" algn="l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482"/>
              <a:buNone/>
            </a:pPr>
            <a:endParaRPr sz="1200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14350" lvl="0" indent="-285750" algn="l" rtl="0">
              <a:spcBef>
                <a:spcPts val="380"/>
              </a:spcBef>
              <a:spcAft>
                <a:spcPts val="0"/>
              </a:spcAft>
              <a:buClr>
                <a:srgbClr val="050046"/>
              </a:buClr>
              <a:buSzPts val="2347"/>
              <a:buChar char="•"/>
            </a:pPr>
            <a:r>
              <a:rPr lang="cs-CZ" sz="19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Možnost </a:t>
            </a:r>
            <a:r>
              <a:rPr lang="cs-CZ" sz="19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kombinace modelů sdílení el.</a:t>
            </a:r>
            <a:r>
              <a:rPr lang="cs-CZ" sz="19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 (AZ, ES, BD)</a:t>
            </a:r>
            <a:endParaRPr sz="1900" dirty="0">
              <a:solidFill>
                <a:srgbClr val="36609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742950" lvl="1" indent="-1841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11111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Předpokládaný harmonogram lex OZE II</a:t>
            </a:r>
            <a:endParaRPr/>
          </a:p>
        </p:txBody>
      </p:sp>
      <p:sp>
        <p:nvSpPr>
          <p:cNvPr id="200" name="Google Shape;200;p9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9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lvl="1" indent="0" algn="just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482"/>
              <a:buNone/>
            </a:pPr>
            <a:endParaRPr sz="12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85800" lvl="1" indent="0" algn="just" rtl="0"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976"/>
              <a:buNone/>
            </a:pPr>
            <a:endParaRPr sz="16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2158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50046"/>
              </a:buClr>
              <a:buSzPts val="933"/>
              <a:buFont typeface="Montserrat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742950" lvl="1" indent="-1841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02" name="Google Shape;202;p9"/>
          <p:cNvGrpSpPr/>
          <p:nvPr/>
        </p:nvGrpSpPr>
        <p:grpSpPr>
          <a:xfrm>
            <a:off x="1523999" y="1130385"/>
            <a:ext cx="6144491" cy="3648191"/>
            <a:chOff x="0" y="1241"/>
            <a:chExt cx="6144491" cy="3648191"/>
          </a:xfrm>
        </p:grpSpPr>
        <p:sp>
          <p:nvSpPr>
            <p:cNvPr id="203" name="Google Shape;203;p9"/>
            <p:cNvSpPr/>
            <p:nvPr/>
          </p:nvSpPr>
          <p:spPr>
            <a:xfrm>
              <a:off x="0" y="2994343"/>
              <a:ext cx="6144491" cy="655089"/>
            </a:xfrm>
            <a:prstGeom prst="rect">
              <a:avLst/>
            </a:prstGeom>
            <a:solidFill>
              <a:srgbClr val="0044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9"/>
            <p:cNvSpPr txBox="1"/>
            <p:nvPr/>
          </p:nvSpPr>
          <p:spPr>
            <a:xfrm>
              <a:off x="0" y="2994343"/>
              <a:ext cx="6144491" cy="3537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325" tIns="85325" rIns="85325" bIns="85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Montserrat"/>
                <a:buNone/>
              </a:pPr>
              <a:r>
                <a:rPr lang="cs-CZ" sz="12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1. 7. 2026 – Sdílení bez omezení</a:t>
              </a:r>
              <a:endParaRPr/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0" y="3334990"/>
              <a:ext cx="6144491" cy="301341"/>
            </a:xfrm>
            <a:prstGeom prst="rect">
              <a:avLst/>
            </a:prstGeom>
            <a:solidFill>
              <a:srgbClr val="CFD7E7">
                <a:alpha val="89803"/>
              </a:srgbClr>
            </a:solidFill>
            <a:ln w="25400" cap="flat" cmpd="sng">
              <a:solidFill>
                <a:srgbClr val="CFD7E7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9"/>
            <p:cNvSpPr txBox="1"/>
            <p:nvPr/>
          </p:nvSpPr>
          <p:spPr>
            <a:xfrm>
              <a:off x="0" y="3334990"/>
              <a:ext cx="6144491" cy="301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325" tIns="15225" rIns="853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ontserrat"/>
                <a:buNone/>
              </a:pPr>
              <a:r>
                <a:rPr lang="cs-CZ" sz="12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Sdílení v energetických společenství bez územního a početního omezení</a:t>
              </a:r>
              <a:endParaRPr/>
            </a:p>
          </p:txBody>
        </p:sp>
        <p:sp>
          <p:nvSpPr>
            <p:cNvPr id="207" name="Google Shape;207;p9"/>
            <p:cNvSpPr/>
            <p:nvPr/>
          </p:nvSpPr>
          <p:spPr>
            <a:xfrm rot="10800000">
              <a:off x="0" y="1996642"/>
              <a:ext cx="6144491" cy="1007527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rgbClr val="0044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9"/>
            <p:cNvSpPr txBox="1"/>
            <p:nvPr/>
          </p:nvSpPr>
          <p:spPr>
            <a:xfrm>
              <a:off x="0" y="1996642"/>
              <a:ext cx="6144491" cy="6546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325" tIns="85325" rIns="85325" bIns="85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Montserrat"/>
                <a:buNone/>
              </a:pPr>
              <a:r>
                <a:rPr lang="cs-CZ" sz="12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1. 1. 2026 – Zahájení plné činnosti EDC podle Národního plánu obnovy</a:t>
              </a:r>
              <a:endParaRPr/>
            </a:p>
          </p:txBody>
        </p:sp>
        <p:sp>
          <p:nvSpPr>
            <p:cNvPr id="209" name="Google Shape;209;p9"/>
            <p:cNvSpPr/>
            <p:nvPr/>
          </p:nvSpPr>
          <p:spPr>
            <a:xfrm rot="10800000">
              <a:off x="0" y="998941"/>
              <a:ext cx="6144491" cy="1007527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rgbClr val="0044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9"/>
            <p:cNvSpPr txBox="1"/>
            <p:nvPr/>
          </p:nvSpPr>
          <p:spPr>
            <a:xfrm>
              <a:off x="0" y="998941"/>
              <a:ext cx="6144491" cy="3536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325" tIns="85325" rIns="85325" bIns="85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Montserrat"/>
                <a:buNone/>
              </a:pPr>
              <a:r>
                <a:rPr lang="cs-CZ" sz="12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1. 7. 2024 – Zahájení sdílení</a:t>
              </a:r>
              <a:endParaRPr/>
            </a:p>
          </p:txBody>
        </p:sp>
        <p:sp>
          <p:nvSpPr>
            <p:cNvPr id="211" name="Google Shape;211;p9"/>
            <p:cNvSpPr/>
            <p:nvPr/>
          </p:nvSpPr>
          <p:spPr>
            <a:xfrm>
              <a:off x="0" y="1352584"/>
              <a:ext cx="3072245" cy="301250"/>
            </a:xfrm>
            <a:prstGeom prst="rect">
              <a:avLst/>
            </a:prstGeom>
            <a:solidFill>
              <a:srgbClr val="CFD7E7">
                <a:alpha val="89803"/>
              </a:srgbClr>
            </a:solidFill>
            <a:ln w="25400" cap="flat" cmpd="sng">
              <a:solidFill>
                <a:srgbClr val="CFD7E7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9"/>
            <p:cNvSpPr txBox="1"/>
            <p:nvPr/>
          </p:nvSpPr>
          <p:spPr>
            <a:xfrm>
              <a:off x="0" y="1352584"/>
              <a:ext cx="3072245" cy="301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325" tIns="15225" rIns="853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ontserrat"/>
                <a:buNone/>
              </a:pPr>
              <a:r>
                <a:rPr lang="cs-CZ" sz="12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Aktivní zákazník po celé ČR</a:t>
              </a:r>
              <a:endParaRPr/>
            </a:p>
          </p:txBody>
        </p:sp>
        <p:sp>
          <p:nvSpPr>
            <p:cNvPr id="213" name="Google Shape;213;p9"/>
            <p:cNvSpPr/>
            <p:nvPr/>
          </p:nvSpPr>
          <p:spPr>
            <a:xfrm>
              <a:off x="3072245" y="1352584"/>
              <a:ext cx="3072245" cy="301250"/>
            </a:xfrm>
            <a:prstGeom prst="rect">
              <a:avLst/>
            </a:prstGeom>
            <a:solidFill>
              <a:srgbClr val="CFD7E7">
                <a:alpha val="89803"/>
              </a:srgbClr>
            </a:solidFill>
            <a:ln w="25400" cap="flat" cmpd="sng">
              <a:solidFill>
                <a:srgbClr val="CFD7E7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9"/>
            <p:cNvSpPr txBox="1"/>
            <p:nvPr/>
          </p:nvSpPr>
          <p:spPr>
            <a:xfrm>
              <a:off x="3072245" y="1352584"/>
              <a:ext cx="3072245" cy="301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325" tIns="15225" rIns="853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ontserrat"/>
                <a:buNone/>
              </a:pPr>
              <a:r>
                <a:rPr lang="cs-CZ" sz="12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Energetická společenství v rámci 3 ORP a 1000 OM</a:t>
              </a:r>
              <a:endParaRPr dirty="0"/>
            </a:p>
          </p:txBody>
        </p:sp>
        <p:sp>
          <p:nvSpPr>
            <p:cNvPr id="215" name="Google Shape;215;p9"/>
            <p:cNvSpPr/>
            <p:nvPr/>
          </p:nvSpPr>
          <p:spPr>
            <a:xfrm rot="10800000">
              <a:off x="0" y="1241"/>
              <a:ext cx="6144491" cy="1007527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rgbClr val="0044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9"/>
            <p:cNvSpPr txBox="1"/>
            <p:nvPr/>
          </p:nvSpPr>
          <p:spPr>
            <a:xfrm>
              <a:off x="0" y="1241"/>
              <a:ext cx="6144491" cy="3536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325" tIns="85325" rIns="85325" bIns="85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Montserrat"/>
                <a:buNone/>
              </a:pPr>
              <a:r>
                <a:rPr lang="cs-CZ" sz="12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1. 1. 2024 - Účinnost zákona</a:t>
              </a:r>
              <a:endParaRPr/>
            </a:p>
          </p:txBody>
        </p:sp>
        <p:sp>
          <p:nvSpPr>
            <p:cNvPr id="217" name="Google Shape;217;p9"/>
            <p:cNvSpPr/>
            <p:nvPr/>
          </p:nvSpPr>
          <p:spPr>
            <a:xfrm>
              <a:off x="0" y="354883"/>
              <a:ext cx="3072245" cy="301250"/>
            </a:xfrm>
            <a:prstGeom prst="rect">
              <a:avLst/>
            </a:prstGeom>
            <a:solidFill>
              <a:srgbClr val="CFD7E7">
                <a:alpha val="89803"/>
              </a:srgbClr>
            </a:solidFill>
            <a:ln w="25400" cap="flat" cmpd="sng">
              <a:solidFill>
                <a:srgbClr val="CFD7E7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9"/>
            <p:cNvSpPr txBox="1"/>
            <p:nvPr/>
          </p:nvSpPr>
          <p:spPr>
            <a:xfrm>
              <a:off x="0" y="354883"/>
              <a:ext cx="3072245" cy="301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325" tIns="15225" rIns="853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ontserrat"/>
                <a:buNone/>
              </a:pPr>
              <a:r>
                <a:rPr lang="cs-CZ" sz="12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Možnost zakládat společenství</a:t>
              </a:r>
              <a:endParaRPr/>
            </a:p>
          </p:txBody>
        </p:sp>
        <p:sp>
          <p:nvSpPr>
            <p:cNvPr id="219" name="Google Shape;219;p9"/>
            <p:cNvSpPr/>
            <p:nvPr/>
          </p:nvSpPr>
          <p:spPr>
            <a:xfrm>
              <a:off x="3072245" y="354883"/>
              <a:ext cx="3072245" cy="301250"/>
            </a:xfrm>
            <a:prstGeom prst="rect">
              <a:avLst/>
            </a:prstGeom>
            <a:solidFill>
              <a:srgbClr val="CFD7E7">
                <a:alpha val="89803"/>
              </a:srgbClr>
            </a:solidFill>
            <a:ln w="25400" cap="flat" cmpd="sng">
              <a:solidFill>
                <a:srgbClr val="CFD7E7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9"/>
            <p:cNvSpPr txBox="1"/>
            <p:nvPr/>
          </p:nvSpPr>
          <p:spPr>
            <a:xfrm>
              <a:off x="3072245" y="354883"/>
              <a:ext cx="3072245" cy="301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325" tIns="15225" rIns="853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ontserrat"/>
                <a:buNone/>
              </a:pPr>
              <a:r>
                <a:rPr lang="cs-CZ" sz="12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Možnost žádat o dotace (ModF, NPO)</a:t>
              </a: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0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Související legislativa</a:t>
            </a:r>
            <a:endParaRPr sz="3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20" name="Google Shape;32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0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2" name="Google Shape;322;p20"/>
          <p:cNvGrpSpPr/>
          <p:nvPr/>
        </p:nvGrpSpPr>
        <p:grpSpPr>
          <a:xfrm>
            <a:off x="2140378" y="1201607"/>
            <a:ext cx="4863242" cy="3391558"/>
            <a:chOff x="1683178" y="1456"/>
            <a:chExt cx="4863242" cy="3391558"/>
          </a:xfrm>
        </p:grpSpPr>
        <p:sp>
          <p:nvSpPr>
            <p:cNvPr id="323" name="Google Shape;323;p20"/>
            <p:cNvSpPr/>
            <p:nvPr/>
          </p:nvSpPr>
          <p:spPr>
            <a:xfrm>
              <a:off x="1683178" y="1456"/>
              <a:ext cx="4821363" cy="1584840"/>
            </a:xfrm>
            <a:prstGeom prst="chevron">
              <a:avLst>
                <a:gd name="adj" fmla="val 50000"/>
              </a:avLst>
            </a:prstGeom>
            <a:solidFill>
              <a:srgbClr val="0044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0"/>
            <p:cNvSpPr txBox="1"/>
            <p:nvPr/>
          </p:nvSpPr>
          <p:spPr>
            <a:xfrm>
              <a:off x="2475598" y="1456"/>
              <a:ext cx="3236523" cy="15848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Montserrat"/>
                <a:buNone/>
              </a:pPr>
              <a:r>
                <a:rPr lang="cs-CZ" sz="2000" b="1" i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vyhláška o pravidlech trhu s elektřinou</a:t>
              </a:r>
              <a:endParaRPr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5" name="Google Shape;325;p20"/>
            <p:cNvSpPr/>
            <p:nvPr/>
          </p:nvSpPr>
          <p:spPr>
            <a:xfrm>
              <a:off x="1683178" y="1808174"/>
              <a:ext cx="4863242" cy="1584840"/>
            </a:xfrm>
            <a:prstGeom prst="chevron">
              <a:avLst>
                <a:gd name="adj" fmla="val 50000"/>
              </a:avLst>
            </a:prstGeom>
            <a:solidFill>
              <a:srgbClr val="0044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0"/>
            <p:cNvSpPr txBox="1"/>
            <p:nvPr/>
          </p:nvSpPr>
          <p:spPr>
            <a:xfrm>
              <a:off x="2475598" y="1808174"/>
              <a:ext cx="3278402" cy="15848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Montserrat"/>
                <a:buNone/>
              </a:pPr>
              <a:r>
                <a:rPr lang="cs-CZ" sz="2000" b="1" i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návrh Lex OZE III</a:t>
              </a:r>
              <a:endParaRPr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1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Vyhláška o PTE</a:t>
            </a:r>
            <a:endParaRPr sz="3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33" name="Google Shape;333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12600" y="4526724"/>
            <a:ext cx="1649201" cy="564025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1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2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285750" algn="l" rtl="0">
              <a:spcBef>
                <a:spcPts val="400"/>
              </a:spcBef>
              <a:spcAft>
                <a:spcPts val="0"/>
              </a:spcAft>
              <a:buClr>
                <a:srgbClr val="050046"/>
              </a:buClr>
              <a:buSzPts val="2471"/>
              <a:buChar char="•"/>
            </a:pPr>
            <a:r>
              <a:rPr lang="cs-CZ" sz="20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Navazuje na lex OZE II – nutnost přijmout změny do poloviny roku 2024</a:t>
            </a:r>
            <a:endParaRPr/>
          </a:p>
          <a:p>
            <a:pPr marL="514350" lvl="0" indent="-285750" algn="l" rtl="0">
              <a:spcBef>
                <a:spcPts val="400"/>
              </a:spcBef>
              <a:spcAft>
                <a:spcPts val="0"/>
              </a:spcAft>
              <a:buClr>
                <a:srgbClr val="050046"/>
              </a:buClr>
              <a:buSzPts val="2471"/>
              <a:buChar char="•"/>
            </a:pPr>
            <a:r>
              <a:rPr lang="cs-CZ" sz="20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Technické aspekty sdílení elektřiny – přechodné období, cílový stav</a:t>
            </a:r>
            <a:endParaRPr/>
          </a:p>
          <a:p>
            <a:pPr marL="514350" lvl="0" indent="-285750" algn="l" rtl="0">
              <a:spcBef>
                <a:spcPts val="400"/>
              </a:spcBef>
              <a:spcAft>
                <a:spcPts val="0"/>
              </a:spcAft>
              <a:buClr>
                <a:srgbClr val="050046"/>
              </a:buClr>
              <a:buSzPts val="2471"/>
              <a:buChar char="•"/>
            </a:pPr>
            <a:r>
              <a:rPr lang="cs-CZ" sz="2000" b="1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Metody rozdělování sdílené elektřiny!</a:t>
            </a:r>
            <a:endParaRPr/>
          </a:p>
          <a:p>
            <a:pPr marL="971550" lvl="1" indent="-285750" algn="l" rtl="0"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976"/>
              <a:buChar char="–"/>
            </a:pPr>
            <a:r>
              <a:rPr lang="cs-CZ" sz="16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Statická metoda</a:t>
            </a:r>
            <a:endParaRPr/>
          </a:p>
          <a:p>
            <a:pPr marL="971550" lvl="1" indent="-285750" algn="l" rtl="0"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976"/>
              <a:buChar char="–"/>
            </a:pPr>
            <a:r>
              <a:rPr lang="cs-CZ" sz="16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Dynamická metoda</a:t>
            </a:r>
            <a:endParaRPr/>
          </a:p>
          <a:p>
            <a:pPr marL="971550" lvl="1" indent="-285750" algn="l" rtl="0"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976"/>
              <a:buChar char="–"/>
            </a:pPr>
            <a:r>
              <a:rPr lang="cs-CZ" sz="16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Hybridní metody</a:t>
            </a:r>
            <a:endParaRPr/>
          </a:p>
          <a:p>
            <a:pPr marL="571500" lvl="0" indent="-342900" algn="l" rtl="0">
              <a:spcBef>
                <a:spcPts val="400"/>
              </a:spcBef>
              <a:spcAft>
                <a:spcPts val="0"/>
              </a:spcAft>
              <a:buClr>
                <a:srgbClr val="050046"/>
              </a:buClr>
              <a:buSzPts val="2471"/>
              <a:buChar char="•"/>
            </a:pPr>
            <a:r>
              <a:rPr lang="cs-CZ" sz="20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Velký </a:t>
            </a:r>
            <a:r>
              <a:rPr lang="cs-CZ" sz="200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vliv na ekonomiku projektů ES </a:t>
            </a:r>
            <a:r>
              <a:rPr lang="cs-CZ" sz="200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(návratnost investic)</a:t>
            </a:r>
            <a:endParaRPr/>
          </a:p>
          <a:p>
            <a:pPr marL="685800" lvl="1" indent="0" algn="l" rtl="0"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976"/>
              <a:buNone/>
            </a:pPr>
            <a:endParaRPr sz="16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742950" lvl="1" indent="-1841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93feb0237b_0_11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40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Metody rozdělování sdílené elektřiny</a:t>
            </a:r>
            <a:endParaRPr sz="3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42" name="Google Shape;342;g293feb0237b_0_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12600" y="4526724"/>
            <a:ext cx="1649201" cy="564025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g293feb0237b_0_11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g293feb0237b_0_11"/>
          <p:cNvSpPr txBox="1"/>
          <p:nvPr/>
        </p:nvSpPr>
        <p:spPr>
          <a:xfrm>
            <a:off x="170250" y="1179538"/>
            <a:ext cx="8803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 u="sng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Aktuální výhled - přechodné období (2024-2026)</a:t>
            </a:r>
            <a:endParaRPr sz="2000" b="1" u="sng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345" name="Google Shape;345;g293feb0237b_0_11"/>
          <p:cNvGraphicFramePr/>
          <p:nvPr>
            <p:extLst>
              <p:ext uri="{D42A27DB-BD31-4B8C-83A1-F6EECF244321}">
                <p14:modId xmlns:p14="http://schemas.microsoft.com/office/powerpoint/2010/main" val="1196373021"/>
              </p:ext>
            </p:extLst>
          </p:nvPr>
        </p:nvGraphicFramePr>
        <p:xfrm>
          <a:off x="180525" y="1768050"/>
          <a:ext cx="8782950" cy="2662775"/>
        </p:xfrm>
        <a:graphic>
          <a:graphicData uri="http://schemas.openxmlformats.org/drawingml/2006/table">
            <a:tbl>
              <a:tblPr>
                <a:noFill/>
                <a:tableStyleId>{6D6BC3DB-5B04-4D5E-9444-A84440BA4518}</a:tableStyleId>
              </a:tblPr>
              <a:tblGrid>
                <a:gridCol w="2927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7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4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Skupina sdílení</a:t>
                      </a:r>
                      <a:endParaRPr b="1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&lt; 50 OM</a:t>
                      </a:r>
                      <a:endParaRPr b="1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51-1000 OM</a:t>
                      </a:r>
                      <a:endParaRPr b="1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4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Metoda</a:t>
                      </a:r>
                      <a:endParaRPr b="1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b="1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statická</a:t>
                      </a:r>
                      <a:endParaRPr b="1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statická</a:t>
                      </a:r>
                      <a:endParaRPr b="1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b="1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Opakování</a:t>
                      </a:r>
                      <a:endParaRPr b="1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b="1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5x</a:t>
                      </a:r>
                      <a:endParaRPr b="1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1x</a:t>
                      </a:r>
                      <a:endParaRPr b="1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Počet výroben, ze kterých lze sdílet do 1 OM</a:t>
                      </a:r>
                      <a:endParaRPr b="1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Max. 5 výroben</a:t>
                      </a:r>
                      <a:endParaRPr b="1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b="1" dirty="0">
                          <a:solidFill>
                            <a:srgbClr val="05004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Max. 5 výroben</a:t>
                      </a:r>
                      <a:endParaRPr b="1" dirty="0">
                        <a:solidFill>
                          <a:srgbClr val="050046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2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Aktuální návrh Lex OZE III</a:t>
            </a:r>
            <a:endParaRPr sz="3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62" name="Google Shape;362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23326" y="4388524"/>
            <a:ext cx="1552950" cy="5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22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22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285750" algn="l" rtl="0">
              <a:spcBef>
                <a:spcPts val="400"/>
              </a:spcBef>
              <a:spcAft>
                <a:spcPts val="0"/>
              </a:spcAft>
              <a:buClr>
                <a:srgbClr val="050046"/>
              </a:buClr>
              <a:buSzPts val="2471"/>
              <a:buChar char="•"/>
            </a:pPr>
            <a:r>
              <a:rPr lang="cs-CZ" sz="20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Akumulace elektřiny („baterky“)</a:t>
            </a:r>
            <a:endParaRPr dirty="0"/>
          </a:p>
          <a:p>
            <a:pPr marL="971550" lvl="1" indent="-285750" algn="l" rtl="0"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976"/>
              <a:buChar char="–"/>
            </a:pPr>
            <a:r>
              <a:rPr lang="cs-CZ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Licence na akumulaci nad 50 kW (</a:t>
            </a:r>
            <a:r>
              <a:rPr lang="cs-CZ" sz="16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stand-alone</a:t>
            </a:r>
            <a:r>
              <a:rPr lang="cs-CZ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baterie)</a:t>
            </a:r>
            <a:endParaRPr dirty="0"/>
          </a:p>
          <a:p>
            <a:pPr marL="971550" lvl="1" indent="-285750" algn="l" rtl="0"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976"/>
              <a:buChar char="–"/>
            </a:pPr>
            <a:r>
              <a:rPr lang="cs-CZ" sz="1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V</a:t>
            </a:r>
            <a:r>
              <a:rPr lang="cs-CZ" sz="1600" b="0" i="0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případě propojení akumulace a výrobny stačí licence na výrobu elektřiny (</a:t>
            </a:r>
            <a:r>
              <a:rPr lang="cs-CZ" sz="1600" b="0" i="0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max</a:t>
            </a:r>
            <a:r>
              <a:rPr lang="cs-CZ" sz="1600" b="0" i="0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1,2 násobek instalovaného výkonu výrobny elektřiny)</a:t>
            </a:r>
            <a:endParaRPr dirty="0"/>
          </a:p>
          <a:p>
            <a:pPr marL="685800" lvl="1" indent="0" algn="l" rtl="0">
              <a:spcBef>
                <a:spcPts val="160"/>
              </a:spcBef>
              <a:spcAft>
                <a:spcPts val="0"/>
              </a:spcAft>
              <a:buClr>
                <a:srgbClr val="050046"/>
              </a:buClr>
              <a:buSzPts val="988"/>
              <a:buNone/>
            </a:pP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71500" lvl="0" indent="-342900" algn="l" rtl="0">
              <a:spcBef>
                <a:spcPts val="400"/>
              </a:spcBef>
              <a:spcAft>
                <a:spcPts val="0"/>
              </a:spcAft>
              <a:buClr>
                <a:srgbClr val="050046"/>
              </a:buClr>
              <a:buSzPts val="2471"/>
              <a:buChar char="•"/>
            </a:pPr>
            <a:r>
              <a:rPr lang="cs-CZ" sz="20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Návrhy UKEN pro akumulaci</a:t>
            </a:r>
            <a:endParaRPr dirty="0"/>
          </a:p>
          <a:p>
            <a:pPr marL="971550" lvl="1" indent="-285750" algn="l" rtl="0"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976"/>
              <a:buChar char="–"/>
            </a:pPr>
            <a:r>
              <a:rPr lang="cs-CZ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Licence pro ES nutná až od 1 MW (nepodnikající subjekt) – vzor Slovensko</a:t>
            </a:r>
            <a:endParaRPr dirty="0"/>
          </a:p>
          <a:p>
            <a:pPr marL="971550" lvl="1" indent="-285750" algn="l" rtl="0"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976"/>
              <a:buChar char="–"/>
            </a:pPr>
            <a:r>
              <a:rPr lang="cs-CZ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Umožnit sdílení elektřiny i ze zařízení pro ukládání el.</a:t>
            </a:r>
            <a:endParaRPr dirty="0"/>
          </a:p>
          <a:p>
            <a:pPr marL="685800" lvl="1" indent="0" algn="l" rtl="0">
              <a:spcBef>
                <a:spcPts val="160"/>
              </a:spcBef>
              <a:spcAft>
                <a:spcPts val="0"/>
              </a:spcAft>
              <a:buClr>
                <a:srgbClr val="050046"/>
              </a:buClr>
              <a:buSzPts val="988"/>
              <a:buNone/>
            </a:pP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14350" lvl="0" indent="-285750" algn="l" rtl="0">
              <a:spcBef>
                <a:spcPts val="400"/>
              </a:spcBef>
              <a:spcAft>
                <a:spcPts val="0"/>
              </a:spcAft>
              <a:buClr>
                <a:srgbClr val="050046"/>
              </a:buClr>
              <a:buSzPts val="2471"/>
              <a:buChar char="•"/>
            </a:pPr>
            <a:r>
              <a:rPr lang="cs-CZ" sz="2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Povinnost ERÚ zpracovat transparentní </a:t>
            </a:r>
            <a:r>
              <a:rPr lang="cs-CZ" sz="20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analýzu nákladů a přínosů sdílení elektřiny</a:t>
            </a:r>
            <a:r>
              <a:rPr lang="cs-CZ" sz="2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dirty="0"/>
          </a:p>
          <a:p>
            <a:pPr marL="971550" lvl="1" indent="-160245" algn="l" rtl="0"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976"/>
              <a:buNone/>
            </a:pPr>
            <a:endParaRPr sz="1600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742950" lvl="1" indent="-1841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3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Aktuální návrh Lex OZE III</a:t>
            </a:r>
            <a:endParaRPr sz="3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71" name="Google Shape;371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95000" y="4344649"/>
            <a:ext cx="1681275" cy="57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23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23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514350" lvl="0" indent="-285750" algn="l" rtl="0">
              <a:spcBef>
                <a:spcPts val="400"/>
              </a:spcBef>
              <a:spcAft>
                <a:spcPts val="0"/>
              </a:spcAft>
              <a:buClr>
                <a:srgbClr val="050046"/>
              </a:buClr>
              <a:buSzPts val="2471"/>
              <a:buChar char="•"/>
            </a:pPr>
            <a:r>
              <a:rPr lang="cs-CZ" sz="20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Agregace flexibility</a:t>
            </a:r>
            <a:endParaRPr dirty="0"/>
          </a:p>
          <a:p>
            <a:pPr marL="971550" lvl="1" indent="-285750" algn="l" rtl="0"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976"/>
              <a:buChar char="–"/>
            </a:pPr>
            <a:r>
              <a:rPr lang="cs-CZ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Flexibilita = schopnost řízené změny odběru nebo dodávky elektřiny do nebo z DS/PS oproti sjednanému nebo předpokládanému průběhu odběru nebo dodávky elektřiny</a:t>
            </a:r>
            <a:endParaRPr dirty="0"/>
          </a:p>
          <a:p>
            <a:pPr marL="971550" lvl="1" indent="-285750" algn="l" rtl="0"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976"/>
              <a:buChar char="–"/>
            </a:pPr>
            <a:r>
              <a:rPr lang="cs-CZ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reakce na změny cen elektřiny na trhu s elektřinou nebo poptávku po poskytnutí flexibility</a:t>
            </a:r>
            <a:endParaRPr dirty="0"/>
          </a:p>
          <a:p>
            <a:pPr marL="971550" lvl="1" indent="-285750" algn="l" rtl="0"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976"/>
              <a:buChar char="–"/>
            </a:pPr>
            <a:r>
              <a:rPr lang="cs-CZ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Licence na obchod s elektřinou</a:t>
            </a:r>
            <a:endParaRPr dirty="0"/>
          </a:p>
          <a:p>
            <a:pPr marL="685800" lvl="1" indent="0" algn="l" rtl="0">
              <a:spcBef>
                <a:spcPts val="200"/>
              </a:spcBef>
              <a:spcAft>
                <a:spcPts val="0"/>
              </a:spcAft>
              <a:buClr>
                <a:srgbClr val="050046"/>
              </a:buClr>
              <a:buSzPts val="1235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71500" lvl="0" indent="-342900" algn="l" rtl="0">
              <a:spcBef>
                <a:spcPts val="400"/>
              </a:spcBef>
              <a:spcAft>
                <a:spcPts val="0"/>
              </a:spcAft>
              <a:buClr>
                <a:srgbClr val="050046"/>
              </a:buClr>
              <a:buSzPts val="2471"/>
              <a:buChar char="•"/>
            </a:pPr>
            <a:r>
              <a:rPr lang="cs-CZ" sz="2000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Návrhy UKEN</a:t>
            </a:r>
            <a:endParaRPr dirty="0"/>
          </a:p>
          <a:p>
            <a:pPr marL="1028700" lvl="1" indent="-285750" algn="l" rtl="0"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976"/>
              <a:buChar char="–"/>
            </a:pPr>
            <a:r>
              <a:rPr lang="cs-CZ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ES by měla mít možnost agregovat flexibilitu svých členů</a:t>
            </a:r>
            <a:endParaRPr dirty="0"/>
          </a:p>
          <a:p>
            <a:pPr marL="1028700" lvl="1" indent="-285750" algn="l" rtl="0"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976"/>
              <a:buChar char="–"/>
            </a:pPr>
            <a:r>
              <a:rPr lang="cs-CZ" sz="16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Bez licence na obchod s el. (finančně, </a:t>
            </a:r>
            <a:r>
              <a:rPr lang="cs-CZ" sz="1600" dirty="0" err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administr</a:t>
            </a:r>
            <a:r>
              <a:rPr lang="cs-CZ" sz="16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. náročné)</a:t>
            </a:r>
            <a:endParaRPr dirty="0"/>
          </a:p>
          <a:p>
            <a:pPr marL="1028700" lvl="1" indent="-285750" algn="l" rtl="0"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976"/>
              <a:buChar char="–"/>
            </a:pPr>
            <a:r>
              <a:rPr lang="cs-CZ" sz="16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Jinak plní povinnosti </a:t>
            </a:r>
            <a:r>
              <a:rPr lang="cs-CZ" sz="1600" dirty="0" err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agregátora</a:t>
            </a:r>
            <a:endParaRPr sz="1600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742950" lvl="1" indent="-1841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3974921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Pauza na dotazy</a:t>
            </a:r>
            <a:b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cs-CZ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lex OZE II</a:t>
            </a:r>
            <a:endParaRPr sz="3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11" name="Google Shape;311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66004" y="428477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19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9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742950" lvl="1" indent="-1841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solidFill>
            <a:srgbClr val="050046"/>
          </a:solidFill>
        </p:spPr>
        <p:txBody>
          <a:bodyPr numCol="1"/>
          <a:lstStyle/>
          <a:p>
            <a:pPr algn="l"/>
            <a:r>
              <a:rPr lang="cs-CZ" altLang="cs-CZ" sz="3600" dirty="0">
                <a:solidFill>
                  <a:schemeClr val="bg1"/>
                </a:solidFill>
                <a:latin typeface="Montserrat SemiBold" pitchFamily="2" charset="-18"/>
                <a:cs typeface="Arial" pitchFamily="34" charset="0"/>
              </a:rPr>
              <a:t> Představení UKEN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299942"/>
            <a:ext cx="1811991" cy="619701"/>
          </a:xfrm>
          <a:prstGeom prst="rect">
            <a:avLst/>
          </a:prstGeom>
        </p:spPr>
      </p:pic>
      <p:sp>
        <p:nvSpPr>
          <p:cNvPr id="4" name="AutoShape 4" descr="https://www.masopavsko.cz/evt_image.php?img=4829">
            <a:extLst>
              <a:ext uri="{FF2B5EF4-FFF2-40B4-BE49-F238E27FC236}">
                <a16:creationId xmlns:a16="http://schemas.microsoft.com/office/drawing/2014/main" id="{40476A4D-0731-49EC-B8A0-FBE0B22A97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DDB2F7-0851-4C25-AFD8-51040903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4456839" cy="3394472"/>
          </a:xfrm>
        </p:spPr>
        <p:txBody>
          <a:bodyPr>
            <a:normAutofit/>
          </a:bodyPr>
          <a:lstStyle/>
          <a:p>
            <a:pPr marL="412750" indent="-285750">
              <a:lnSpc>
                <a:spcPct val="90000"/>
              </a:lnSpc>
              <a:spcBef>
                <a:spcPts val="0"/>
              </a:spcBef>
              <a:buClr>
                <a:srgbClr val="050046"/>
              </a:buClr>
              <a:buSzPts val="1600"/>
            </a:pPr>
            <a:r>
              <a:rPr lang="cs-CZ" altLang="cs-CZ" sz="1600" dirty="0">
                <a:solidFill>
                  <a:srgbClr val="050046"/>
                </a:solidFill>
                <a:latin typeface="Montserrat" pitchFamily="2" charset="-18"/>
                <a:ea typeface="Montserrat"/>
                <a:cs typeface="Montserrat"/>
                <a:sym typeface="Montserrat"/>
              </a:rPr>
              <a:t>Potřeba</a:t>
            </a:r>
            <a:r>
              <a:rPr lang="cs-CZ" altLang="cs-CZ" sz="1600" dirty="0">
                <a:solidFill>
                  <a:schemeClr val="dk1"/>
                </a:solidFill>
                <a:latin typeface="Montserrat" pitchFamily="2" charset="-18"/>
                <a:ea typeface="Montserrat"/>
                <a:cs typeface="Montserrat"/>
                <a:sym typeface="Montserrat"/>
              </a:rPr>
              <a:t> </a:t>
            </a:r>
            <a:r>
              <a:rPr lang="cs-CZ" altLang="cs-CZ" sz="1600" b="1" dirty="0">
                <a:solidFill>
                  <a:srgbClr val="0044FF"/>
                </a:solidFill>
                <a:latin typeface="Montserrat" pitchFamily="2" charset="-18"/>
                <a:ea typeface="Montserrat SemiBold"/>
                <a:cs typeface="Montserrat SemiBold"/>
                <a:sym typeface="Montserrat SemiBold"/>
              </a:rPr>
              <a:t>systémových změn </a:t>
            </a:r>
            <a:r>
              <a:rPr lang="cs-CZ" altLang="cs-CZ" sz="1600" dirty="0">
                <a:solidFill>
                  <a:srgbClr val="050046"/>
                </a:solidFill>
                <a:latin typeface="Montserrat" pitchFamily="2" charset="-18"/>
                <a:ea typeface="Montserrat"/>
                <a:cs typeface="Montserrat"/>
                <a:sym typeface="Montserrat"/>
              </a:rPr>
              <a:t>právního prostředí a transpozice evropského práva</a:t>
            </a:r>
            <a:endParaRPr lang="cs-CZ" sz="1600" dirty="0">
              <a:solidFill>
                <a:srgbClr val="050046"/>
              </a:solidFill>
              <a:latin typeface="Montserrat" pitchFamily="2" charset="-18"/>
              <a:ea typeface="Montserrat"/>
              <a:cs typeface="Montserrat"/>
              <a:sym typeface="Montserrat"/>
            </a:endParaRPr>
          </a:p>
          <a:p>
            <a:pPr marL="742950" indent="-285750">
              <a:lnSpc>
                <a:spcPct val="90000"/>
              </a:lnSpc>
              <a:spcBef>
                <a:spcPts val="0"/>
              </a:spcBef>
              <a:buSzPts val="1400"/>
            </a:pPr>
            <a:endParaRPr lang="cs-CZ" sz="1600" dirty="0">
              <a:solidFill>
                <a:srgbClr val="050046"/>
              </a:solidFill>
              <a:latin typeface="Montserrat" pitchFamily="2" charset="-18"/>
              <a:ea typeface="Montserrat"/>
              <a:cs typeface="Montserrat"/>
              <a:sym typeface="Montserrat"/>
            </a:endParaRPr>
          </a:p>
          <a:p>
            <a:pPr marL="412750" indent="-285750">
              <a:lnSpc>
                <a:spcPct val="90000"/>
              </a:lnSpc>
              <a:spcBef>
                <a:spcPts val="0"/>
              </a:spcBef>
              <a:buClr>
                <a:srgbClr val="050046"/>
              </a:buClr>
              <a:buSzPts val="1600"/>
            </a:pPr>
            <a:r>
              <a:rPr lang="cs-CZ" altLang="cs-CZ" sz="1600" dirty="0">
                <a:solidFill>
                  <a:srgbClr val="050046"/>
                </a:solidFill>
                <a:latin typeface="Montserrat" pitchFamily="2" charset="-18"/>
                <a:ea typeface="Montserrat"/>
                <a:cs typeface="Montserrat"/>
                <a:sym typeface="Montserrat"/>
              </a:rPr>
              <a:t>Zjednodušování administrativy a</a:t>
            </a:r>
            <a:r>
              <a:rPr lang="cs-CZ" altLang="cs-CZ" sz="1600" dirty="0">
                <a:solidFill>
                  <a:schemeClr val="dk1"/>
                </a:solidFill>
                <a:latin typeface="Montserrat" pitchFamily="2" charset="-18"/>
                <a:ea typeface="Montserrat"/>
                <a:cs typeface="Montserrat"/>
                <a:sym typeface="Montserrat"/>
              </a:rPr>
              <a:t> </a:t>
            </a:r>
            <a:r>
              <a:rPr lang="cs-CZ" altLang="cs-CZ" sz="1600" b="1" dirty="0">
                <a:solidFill>
                  <a:srgbClr val="0044FF"/>
                </a:solidFill>
                <a:latin typeface="Montserrat" pitchFamily="2" charset="-18"/>
                <a:ea typeface="Montserrat SemiBold"/>
                <a:cs typeface="Montserrat SemiBold"/>
                <a:sym typeface="Montserrat SemiBold"/>
              </a:rPr>
              <a:t>dotací</a:t>
            </a:r>
            <a:endParaRPr lang="cs-CZ" sz="1600" b="1" dirty="0">
              <a:solidFill>
                <a:srgbClr val="0044FF"/>
              </a:solidFill>
              <a:latin typeface="Montserrat" pitchFamily="2" charset="-18"/>
              <a:ea typeface="Montserrat SemiBold"/>
              <a:cs typeface="Montserrat SemiBold"/>
              <a:sym typeface="Montserrat SemiBold"/>
            </a:endParaRPr>
          </a:p>
          <a:p>
            <a:pPr marL="742950" indent="-285750">
              <a:lnSpc>
                <a:spcPct val="90000"/>
              </a:lnSpc>
              <a:spcBef>
                <a:spcPts val="0"/>
              </a:spcBef>
              <a:buSzPts val="1400"/>
            </a:pPr>
            <a:endParaRPr lang="cs-CZ" sz="1600" dirty="0">
              <a:solidFill>
                <a:srgbClr val="050046"/>
              </a:solidFill>
              <a:latin typeface="Montserrat" pitchFamily="2" charset="-18"/>
              <a:ea typeface="Montserrat"/>
              <a:cs typeface="Montserrat"/>
              <a:sym typeface="Montserrat"/>
            </a:endParaRPr>
          </a:p>
          <a:p>
            <a:pPr marL="412750" indent="-285750">
              <a:lnSpc>
                <a:spcPct val="90000"/>
              </a:lnSpc>
              <a:spcBef>
                <a:spcPts val="0"/>
              </a:spcBef>
              <a:buClr>
                <a:srgbClr val="050046"/>
              </a:buClr>
              <a:buSzPts val="1600"/>
            </a:pPr>
            <a:r>
              <a:rPr lang="cs-CZ" altLang="cs-CZ" sz="1600" b="1" dirty="0">
                <a:solidFill>
                  <a:srgbClr val="0044FF"/>
                </a:solidFill>
                <a:latin typeface="Montserrat" pitchFamily="2" charset="-18"/>
                <a:ea typeface="Montserrat SemiBold"/>
                <a:cs typeface="Montserrat SemiBold"/>
                <a:sym typeface="Montserrat SemiBold"/>
              </a:rPr>
              <a:t>Sdílení know-how</a:t>
            </a:r>
            <a:r>
              <a:rPr lang="cs-CZ" altLang="cs-CZ" sz="1600" dirty="0">
                <a:solidFill>
                  <a:srgbClr val="050046"/>
                </a:solidFill>
                <a:latin typeface="Montserrat" pitchFamily="2" charset="-18"/>
                <a:ea typeface="Montserrat"/>
                <a:cs typeface="Montserrat"/>
                <a:sym typeface="Montserrat"/>
              </a:rPr>
              <a:t>, propojování samospráv, firem, domácností, nevládních organizací</a:t>
            </a:r>
            <a:endParaRPr lang="cs-CZ" sz="1600" dirty="0">
              <a:solidFill>
                <a:srgbClr val="050046"/>
              </a:solidFill>
              <a:latin typeface="Montserrat" pitchFamily="2" charset="-18"/>
              <a:ea typeface="Montserrat"/>
              <a:cs typeface="Montserrat"/>
              <a:sym typeface="Montserrat"/>
            </a:endParaRPr>
          </a:p>
          <a:p>
            <a:pPr marL="0" lvl="0" indent="0">
              <a:lnSpc>
                <a:spcPct val="90000"/>
              </a:lnSpc>
              <a:spcBef>
                <a:spcPts val="0"/>
              </a:spcBef>
              <a:buSzPts val="1400"/>
              <a:buNone/>
            </a:pPr>
            <a:endParaRPr lang="cs-CZ" sz="16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>
              <a:lnSpc>
                <a:spcPct val="90000"/>
              </a:lnSpc>
              <a:spcBef>
                <a:spcPts val="0"/>
              </a:spcBef>
              <a:buSzPts val="1400"/>
              <a:buNone/>
            </a:pPr>
            <a:r>
              <a:rPr lang="cs-CZ" altLang="cs-CZ" sz="16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Více na našich stránkách:</a:t>
            </a:r>
            <a:r>
              <a:rPr lang="cs-CZ" altLang="cs-CZ" sz="1600" b="1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cs-CZ" altLang="cs-CZ" sz="1600" b="1" u="sng" dirty="0">
                <a:solidFill>
                  <a:srgbClr val="0044FF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www.uken.cz</a:t>
            </a:r>
            <a:endParaRPr lang="cs-CZ" sz="1600" b="1" dirty="0">
              <a:solidFill>
                <a:srgbClr val="0044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>
              <a:lnSpc>
                <a:spcPct val="90000"/>
              </a:lnSpc>
              <a:spcBef>
                <a:spcPts val="0"/>
              </a:spcBef>
              <a:buSzPts val="1400"/>
              <a:buNone/>
            </a:pPr>
            <a:endParaRPr lang="cs-CZ" sz="1600" b="1" dirty="0">
              <a:solidFill>
                <a:srgbClr val="0044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>
              <a:lnSpc>
                <a:spcPct val="90000"/>
              </a:lnSpc>
              <a:spcBef>
                <a:spcPts val="0"/>
              </a:spcBef>
              <a:buSzPts val="1400"/>
              <a:buNone/>
            </a:pPr>
            <a:r>
              <a:rPr lang="cs-CZ" altLang="cs-CZ" sz="1600" b="1" dirty="0">
                <a:solidFill>
                  <a:srgbClr val="0044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Jsme členem celoevropské sítě REScoop.eu.</a:t>
            </a:r>
            <a:endParaRPr lang="cs-CZ" sz="1600" b="1" dirty="0">
              <a:solidFill>
                <a:srgbClr val="0044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endParaRPr lang="cs-CZ" sz="1600" b="1" dirty="0">
              <a:solidFill>
                <a:srgbClr val="050046"/>
              </a:solidFill>
              <a:latin typeface="Montserrat" pitchFamily="2" charset="-18"/>
            </a:endParaRPr>
          </a:p>
          <a:p>
            <a:pPr marL="0" indent="0">
              <a:buNone/>
            </a:pPr>
            <a:endParaRPr lang="cs-CZ" sz="1600" dirty="0">
              <a:solidFill>
                <a:srgbClr val="050046"/>
              </a:solidFill>
              <a:latin typeface="Montserrat" pitchFamily="2" charset="-18"/>
            </a:endParaRPr>
          </a:p>
        </p:txBody>
      </p:sp>
      <p:pic>
        <p:nvPicPr>
          <p:cNvPr id="9" name="Google Shape;244;p10" descr="Obsah obrázku oblečení, osoba, boty, budova  Popis byl vytvořen automaticky">
            <a:extLst>
              <a:ext uri="{FF2B5EF4-FFF2-40B4-BE49-F238E27FC236}">
                <a16:creationId xmlns:a16="http://schemas.microsoft.com/office/drawing/2014/main" id="{7B0D49C7-E65A-4818-AB0C-F15279DC1E2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14039" y="1200151"/>
            <a:ext cx="3980401" cy="2648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29891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3974921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u="sng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Konec bloku</a:t>
            </a:r>
            <a:br>
              <a:rPr lang="cs-CZ" sz="3600" u="sng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br>
              <a:rPr lang="cs-CZ" sz="36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cs-CZ" sz="36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Děkuji za pozornost</a:t>
            </a:r>
            <a:br>
              <a:rPr lang="cs-CZ" sz="36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cs-CZ" sz="36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Pauza 5 minut</a:t>
            </a:r>
            <a:endParaRPr sz="36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11" name="Google Shape;311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66004" y="428477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19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9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94087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solidFill>
            <a:srgbClr val="050046"/>
          </a:solidFill>
        </p:spPr>
        <p:txBody>
          <a:bodyPr numCol="1"/>
          <a:lstStyle/>
          <a:p>
            <a:pPr algn="l"/>
            <a:r>
              <a:rPr lang="cs-CZ" altLang="cs-CZ" sz="3600" dirty="0">
                <a:solidFill>
                  <a:schemeClr val="bg1"/>
                </a:solidFill>
                <a:latin typeface="Montserrat SemiBold" pitchFamily="2" charset="-18"/>
                <a:cs typeface="Arial" pitchFamily="34" charset="0"/>
              </a:rPr>
              <a:t> Představení UKEN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299942"/>
            <a:ext cx="1811991" cy="619701"/>
          </a:xfrm>
          <a:prstGeom prst="rect">
            <a:avLst/>
          </a:prstGeom>
        </p:spPr>
      </p:pic>
      <p:sp>
        <p:nvSpPr>
          <p:cNvPr id="4" name="AutoShape 4" descr="https://www.masopavsko.cz/evt_image.php?img=4829">
            <a:extLst>
              <a:ext uri="{FF2B5EF4-FFF2-40B4-BE49-F238E27FC236}">
                <a16:creationId xmlns:a16="http://schemas.microsoft.com/office/drawing/2014/main" id="{40476A4D-0731-49EC-B8A0-FBE0B22A97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DDB2F7-0851-4C25-AFD8-51040903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4456839" cy="3603847"/>
          </a:xfrm>
        </p:spPr>
        <p:txBody>
          <a:bodyPr>
            <a:normAutofit/>
          </a:bodyPr>
          <a:lstStyle/>
          <a:p>
            <a:pPr marL="412750" indent="-285750">
              <a:lnSpc>
                <a:spcPct val="90000"/>
              </a:lnSpc>
              <a:spcBef>
                <a:spcPts val="0"/>
              </a:spcBef>
              <a:buClr>
                <a:srgbClr val="050046"/>
              </a:buClr>
              <a:buSzPts val="1600"/>
            </a:pPr>
            <a:r>
              <a:rPr lang="cs-CZ" altLang="cs-CZ" sz="1600" dirty="0">
                <a:solidFill>
                  <a:srgbClr val="050046"/>
                </a:solidFill>
                <a:latin typeface="Montserrat" pitchFamily="2" charset="-18"/>
                <a:ea typeface="Montserrat"/>
                <a:cs typeface="Montserrat"/>
                <a:sym typeface="Montserrat"/>
              </a:rPr>
              <a:t>Více než </a:t>
            </a:r>
            <a:r>
              <a:rPr lang="cs-CZ" altLang="cs-CZ" sz="1600" dirty="0">
                <a:solidFill>
                  <a:srgbClr val="0044FF"/>
                </a:solidFill>
                <a:latin typeface="Montserrat" pitchFamily="2" charset="-18"/>
                <a:ea typeface="Montserrat"/>
                <a:cs typeface="Montserrat"/>
                <a:sym typeface="Montserrat"/>
              </a:rPr>
              <a:t>70 členů </a:t>
            </a:r>
            <a:r>
              <a:rPr lang="cs-CZ" altLang="cs-CZ" sz="1600" dirty="0">
                <a:solidFill>
                  <a:srgbClr val="050046"/>
                </a:solidFill>
                <a:latin typeface="Montserrat" pitchFamily="2" charset="-18"/>
                <a:ea typeface="Montserrat"/>
                <a:cs typeface="Montserrat"/>
                <a:sym typeface="Montserrat"/>
              </a:rPr>
              <a:t>z řad municipalit, byznysu nebo neziskových organizací</a:t>
            </a:r>
          </a:p>
          <a:p>
            <a:pPr marL="412750" indent="-285750">
              <a:lnSpc>
                <a:spcPct val="90000"/>
              </a:lnSpc>
              <a:spcBef>
                <a:spcPts val="0"/>
              </a:spcBef>
              <a:buClr>
                <a:srgbClr val="050046"/>
              </a:buClr>
              <a:buSzPts val="1600"/>
            </a:pPr>
            <a:endParaRPr lang="cs-CZ" sz="1600" b="1" dirty="0">
              <a:solidFill>
                <a:srgbClr val="050046"/>
              </a:solidFill>
              <a:latin typeface="Montserrat" pitchFamily="2" charset="-18"/>
              <a:sym typeface="Montserrat"/>
            </a:endParaRPr>
          </a:p>
          <a:p>
            <a:pPr marL="412750" indent="-285750">
              <a:lnSpc>
                <a:spcPct val="90000"/>
              </a:lnSpc>
              <a:spcBef>
                <a:spcPts val="0"/>
              </a:spcBef>
              <a:buClr>
                <a:srgbClr val="050046"/>
              </a:buClr>
              <a:buSzPts val="1600"/>
            </a:pPr>
            <a:r>
              <a:rPr lang="cs-CZ" sz="1600" dirty="0">
                <a:solidFill>
                  <a:srgbClr val="050046"/>
                </a:solidFill>
                <a:latin typeface="Montserrat" pitchFamily="2" charset="-18"/>
              </a:rPr>
              <a:t>Tři pracovní skupiny: </a:t>
            </a:r>
            <a:r>
              <a:rPr lang="cs-CZ" sz="1600" dirty="0">
                <a:solidFill>
                  <a:srgbClr val="0044FF"/>
                </a:solidFill>
                <a:latin typeface="Montserrat" pitchFamily="2" charset="-18"/>
              </a:rPr>
              <a:t>legislativa</a:t>
            </a:r>
            <a:r>
              <a:rPr lang="cs-CZ" sz="1600" dirty="0">
                <a:solidFill>
                  <a:srgbClr val="050046"/>
                </a:solidFill>
                <a:latin typeface="Montserrat" pitchFamily="2" charset="-18"/>
              </a:rPr>
              <a:t>, </a:t>
            </a:r>
            <a:r>
              <a:rPr lang="cs-CZ" sz="1600" dirty="0">
                <a:solidFill>
                  <a:srgbClr val="0044FF"/>
                </a:solidFill>
                <a:latin typeface="Montserrat" pitchFamily="2" charset="-18"/>
              </a:rPr>
              <a:t>dotace</a:t>
            </a:r>
            <a:r>
              <a:rPr lang="cs-CZ" sz="1600" dirty="0">
                <a:solidFill>
                  <a:srgbClr val="050046"/>
                </a:solidFill>
                <a:latin typeface="Montserrat" pitchFamily="2" charset="-18"/>
              </a:rPr>
              <a:t> a </a:t>
            </a:r>
            <a:r>
              <a:rPr lang="cs-CZ" sz="1600" dirty="0">
                <a:solidFill>
                  <a:srgbClr val="0044FF"/>
                </a:solidFill>
                <a:latin typeface="Montserrat" pitchFamily="2" charset="-18"/>
              </a:rPr>
              <a:t>projekty</a:t>
            </a:r>
          </a:p>
          <a:p>
            <a:pPr marL="412750" indent="-285750">
              <a:lnSpc>
                <a:spcPct val="90000"/>
              </a:lnSpc>
              <a:spcBef>
                <a:spcPts val="0"/>
              </a:spcBef>
              <a:buClr>
                <a:srgbClr val="050046"/>
              </a:buClr>
              <a:buSzPts val="1600"/>
            </a:pPr>
            <a:endParaRPr lang="cs-CZ" sz="1600" dirty="0">
              <a:solidFill>
                <a:srgbClr val="0044FF"/>
              </a:solidFill>
              <a:latin typeface="Montserrat" pitchFamily="2" charset="-18"/>
            </a:endParaRPr>
          </a:p>
          <a:p>
            <a:pPr marL="412750" indent="-285750">
              <a:lnSpc>
                <a:spcPct val="90000"/>
              </a:lnSpc>
              <a:spcBef>
                <a:spcPts val="0"/>
              </a:spcBef>
              <a:buClr>
                <a:srgbClr val="050046"/>
              </a:buClr>
              <a:buSzPts val="1600"/>
            </a:pPr>
            <a:r>
              <a:rPr lang="cs-CZ" sz="1600" dirty="0">
                <a:solidFill>
                  <a:srgbClr val="050046"/>
                </a:solidFill>
                <a:latin typeface="Montserrat" pitchFamily="2" charset="-18"/>
              </a:rPr>
              <a:t>Výstupy pro </a:t>
            </a:r>
            <a:r>
              <a:rPr lang="cs-CZ" sz="1600" dirty="0">
                <a:solidFill>
                  <a:srgbClr val="0044FF"/>
                </a:solidFill>
                <a:latin typeface="Montserrat" pitchFamily="2" charset="-18"/>
              </a:rPr>
              <a:t>členy</a:t>
            </a:r>
            <a:r>
              <a:rPr lang="cs-CZ" sz="1600" dirty="0">
                <a:solidFill>
                  <a:srgbClr val="050046"/>
                </a:solidFill>
                <a:latin typeface="Montserrat" pitchFamily="2" charset="-18"/>
              </a:rPr>
              <a:t> (sdílení know-how, interní vzdělávání) a </a:t>
            </a:r>
            <a:r>
              <a:rPr lang="cs-CZ" sz="1600" dirty="0">
                <a:solidFill>
                  <a:srgbClr val="0044FF"/>
                </a:solidFill>
                <a:latin typeface="Montserrat" pitchFamily="2" charset="-18"/>
              </a:rPr>
              <a:t>odbornou veřejnost</a:t>
            </a:r>
            <a:r>
              <a:rPr lang="cs-CZ" sz="1600" dirty="0">
                <a:solidFill>
                  <a:srgbClr val="050046"/>
                </a:solidFill>
                <a:latin typeface="Montserrat" pitchFamily="2" charset="-18"/>
              </a:rPr>
              <a:t> (</a:t>
            </a:r>
            <a:r>
              <a:rPr lang="cs-CZ" sz="1600" dirty="0" err="1">
                <a:solidFill>
                  <a:srgbClr val="050046"/>
                </a:solidFill>
                <a:latin typeface="Montserrat" pitchFamily="2" charset="-18"/>
              </a:rPr>
              <a:t>webináře</a:t>
            </a:r>
            <a:r>
              <a:rPr lang="cs-CZ" sz="1600" dirty="0">
                <a:solidFill>
                  <a:srgbClr val="050046"/>
                </a:solidFill>
                <a:latin typeface="Montserrat" pitchFamily="2" charset="-18"/>
              </a:rPr>
              <a:t>, analýzy)</a:t>
            </a:r>
          </a:p>
          <a:p>
            <a:pPr marL="412750" indent="-285750">
              <a:lnSpc>
                <a:spcPct val="90000"/>
              </a:lnSpc>
              <a:spcBef>
                <a:spcPts val="0"/>
              </a:spcBef>
              <a:buClr>
                <a:srgbClr val="050046"/>
              </a:buClr>
              <a:buSzPts val="1600"/>
            </a:pPr>
            <a:endParaRPr lang="cs-CZ" sz="1600" dirty="0">
              <a:solidFill>
                <a:srgbClr val="050046"/>
              </a:solidFill>
              <a:latin typeface="Montserrat" pitchFamily="2" charset="-18"/>
            </a:endParaRPr>
          </a:p>
          <a:p>
            <a:pPr marL="412750" indent="-285750">
              <a:lnSpc>
                <a:spcPct val="90000"/>
              </a:lnSpc>
              <a:spcBef>
                <a:spcPts val="0"/>
              </a:spcBef>
              <a:buClr>
                <a:srgbClr val="050046"/>
              </a:buClr>
              <a:buSzPts val="1600"/>
            </a:pPr>
            <a:r>
              <a:rPr lang="cs-CZ" sz="1600" dirty="0">
                <a:solidFill>
                  <a:srgbClr val="050046"/>
                </a:solidFill>
                <a:latin typeface="Montserrat" pitchFamily="2" charset="-18"/>
              </a:rPr>
              <a:t>Doporučení a návrhy pro </a:t>
            </a:r>
            <a:r>
              <a:rPr lang="cs-CZ" sz="1600" dirty="0">
                <a:solidFill>
                  <a:srgbClr val="0044FF"/>
                </a:solidFill>
                <a:latin typeface="Montserrat" pitchFamily="2" charset="-18"/>
              </a:rPr>
              <a:t>systémové změny</a:t>
            </a:r>
            <a:r>
              <a:rPr lang="cs-CZ" sz="1600" dirty="0">
                <a:solidFill>
                  <a:srgbClr val="050046"/>
                </a:solidFill>
                <a:latin typeface="Montserrat" pitchFamily="2" charset="-18"/>
              </a:rPr>
              <a:t>, připomínky chystané legislativy a dotačních programů</a:t>
            </a:r>
          </a:p>
          <a:p>
            <a:pPr marL="412750" indent="-285750">
              <a:lnSpc>
                <a:spcPct val="90000"/>
              </a:lnSpc>
              <a:spcBef>
                <a:spcPts val="0"/>
              </a:spcBef>
              <a:buClr>
                <a:srgbClr val="050046"/>
              </a:buClr>
              <a:buSzPts val="1600"/>
            </a:pPr>
            <a:endParaRPr lang="cs-CZ" sz="1600" dirty="0">
              <a:solidFill>
                <a:srgbClr val="050046"/>
              </a:solidFill>
              <a:latin typeface="Montserrat" pitchFamily="2" charset="-18"/>
            </a:endParaRPr>
          </a:p>
          <a:p>
            <a:pPr marL="412750" indent="-285750">
              <a:lnSpc>
                <a:spcPct val="90000"/>
              </a:lnSpc>
              <a:spcBef>
                <a:spcPts val="0"/>
              </a:spcBef>
              <a:buClr>
                <a:srgbClr val="050046"/>
              </a:buClr>
              <a:buSzPts val="1600"/>
            </a:pPr>
            <a:r>
              <a:rPr lang="cs-CZ" sz="1600" dirty="0">
                <a:solidFill>
                  <a:srgbClr val="0044FF"/>
                </a:solidFill>
                <a:latin typeface="Montserrat" pitchFamily="2" charset="-18"/>
              </a:rPr>
              <a:t>Spolupráce</a:t>
            </a:r>
            <a:r>
              <a:rPr lang="cs-CZ" sz="1600" dirty="0">
                <a:solidFill>
                  <a:srgbClr val="050046"/>
                </a:solidFill>
                <a:latin typeface="Montserrat" pitchFamily="2" charset="-18"/>
              </a:rPr>
              <a:t> se </a:t>
            </a:r>
            <a:r>
              <a:rPr lang="cs-CZ" sz="1600" dirty="0" err="1">
                <a:solidFill>
                  <a:srgbClr val="050046"/>
                </a:solidFill>
                <a:latin typeface="Montserrat" pitchFamily="2" charset="-18"/>
              </a:rPr>
              <a:t>stakeholdery</a:t>
            </a:r>
            <a:r>
              <a:rPr lang="cs-CZ" sz="1600" dirty="0">
                <a:solidFill>
                  <a:srgbClr val="050046"/>
                </a:solidFill>
                <a:latin typeface="Montserrat" pitchFamily="2" charset="-18"/>
              </a:rPr>
              <a:t>, ministerstvy, úřady</a:t>
            </a:r>
          </a:p>
          <a:p>
            <a:endParaRPr lang="cs-CZ" sz="1600" b="1" dirty="0">
              <a:solidFill>
                <a:srgbClr val="050046"/>
              </a:solidFill>
              <a:latin typeface="Montserrat" pitchFamily="2" charset="-18"/>
            </a:endParaRPr>
          </a:p>
          <a:p>
            <a:endParaRPr lang="cs-CZ" sz="1600" b="1" dirty="0">
              <a:solidFill>
                <a:srgbClr val="050046"/>
              </a:solidFill>
              <a:latin typeface="Montserrat" pitchFamily="2" charset="-18"/>
            </a:endParaRPr>
          </a:p>
          <a:p>
            <a:pPr marL="0" indent="0">
              <a:buNone/>
            </a:pPr>
            <a:endParaRPr lang="cs-CZ" sz="1600" dirty="0">
              <a:solidFill>
                <a:srgbClr val="050046"/>
              </a:solidFill>
              <a:latin typeface="Montserrat" pitchFamily="2" charset="-1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03C261-155E-4CE1-A2AB-7E4FA6D767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4038" y="1203598"/>
            <a:ext cx="3980401" cy="264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159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solidFill>
            <a:srgbClr val="050046"/>
          </a:solidFill>
        </p:spPr>
        <p:txBody>
          <a:bodyPr numCol="1">
            <a:normAutofit fontScale="90000"/>
          </a:bodyPr>
          <a:lstStyle/>
          <a:p>
            <a:pPr algn="l"/>
            <a:r>
              <a:rPr lang="cs-CZ" altLang="cs-CZ" sz="3600" dirty="0">
                <a:solidFill>
                  <a:schemeClr val="bg1"/>
                </a:solidFill>
                <a:latin typeface="Montserrat SemiBold" pitchFamily="2" charset="-18"/>
                <a:cs typeface="Arial" pitchFamily="34" charset="0"/>
              </a:rPr>
              <a:t> Struktura kurzu - o čem to dnes bude?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299942"/>
            <a:ext cx="1811991" cy="619701"/>
          </a:xfrm>
          <a:prstGeom prst="rect">
            <a:avLst/>
          </a:prstGeom>
        </p:spPr>
      </p:pic>
      <p:sp>
        <p:nvSpPr>
          <p:cNvPr id="4" name="AutoShape 4" descr="https://www.masopavsko.cz/evt_image.php?img=4829">
            <a:extLst>
              <a:ext uri="{FF2B5EF4-FFF2-40B4-BE49-F238E27FC236}">
                <a16:creationId xmlns:a16="http://schemas.microsoft.com/office/drawing/2014/main" id="{40476A4D-0731-49EC-B8A0-FBE0B22A97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DDB2F7-0851-4C25-AFD8-51040903C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b="1" dirty="0">
                <a:solidFill>
                  <a:srgbClr val="050046"/>
                </a:solidFill>
                <a:latin typeface="Montserrat" pitchFamily="2" charset="-18"/>
              </a:rPr>
              <a:t>BLOK 0: </a:t>
            </a:r>
            <a:r>
              <a:rPr lang="cs-CZ" sz="1600" dirty="0">
                <a:solidFill>
                  <a:srgbClr val="050046"/>
                </a:solidFill>
                <a:latin typeface="Montserrat" pitchFamily="2" charset="-18"/>
              </a:rPr>
              <a:t>Organizační informace</a:t>
            </a:r>
          </a:p>
          <a:p>
            <a:endParaRPr lang="cs-CZ" sz="1600" dirty="0">
              <a:solidFill>
                <a:srgbClr val="050046"/>
              </a:solidFill>
              <a:latin typeface="Montserrat" pitchFamily="2" charset="-18"/>
            </a:endParaRPr>
          </a:p>
          <a:p>
            <a:r>
              <a:rPr lang="cs-CZ" sz="1600" b="1" dirty="0">
                <a:solidFill>
                  <a:srgbClr val="050046"/>
                </a:solidFill>
                <a:latin typeface="Montserrat" pitchFamily="2" charset="-18"/>
              </a:rPr>
              <a:t>BLOK 1: </a:t>
            </a:r>
            <a:r>
              <a:rPr lang="cs-CZ" sz="1600" dirty="0">
                <a:solidFill>
                  <a:srgbClr val="050046"/>
                </a:solidFill>
                <a:latin typeface="Montserrat" pitchFamily="2" charset="-18"/>
              </a:rPr>
              <a:t>Úvod do komunitní energetiky a její právní úprava (lex OZE II)</a:t>
            </a:r>
          </a:p>
          <a:p>
            <a:endParaRPr lang="cs-CZ" sz="1600" dirty="0">
              <a:solidFill>
                <a:srgbClr val="050046"/>
              </a:solidFill>
              <a:latin typeface="Montserrat" pitchFamily="2" charset="-18"/>
            </a:endParaRPr>
          </a:p>
          <a:p>
            <a:r>
              <a:rPr lang="cs-CZ" sz="1600" b="1" dirty="0">
                <a:solidFill>
                  <a:srgbClr val="050046"/>
                </a:solidFill>
                <a:latin typeface="Montserrat" pitchFamily="2" charset="-18"/>
              </a:rPr>
              <a:t>BLOK 2: </a:t>
            </a:r>
            <a:r>
              <a:rPr lang="cs-CZ" sz="1600" dirty="0">
                <a:solidFill>
                  <a:srgbClr val="050046"/>
                </a:solidFill>
                <a:latin typeface="Montserrat" pitchFamily="2" charset="-18"/>
              </a:rPr>
              <a:t>Praktické fungování sdílení (příklady projektů KE – ČR i zahraničí) + Krok za krokem přípravou projektu FVE/KE</a:t>
            </a:r>
          </a:p>
          <a:p>
            <a:endParaRPr lang="cs-CZ" sz="1600" dirty="0">
              <a:solidFill>
                <a:srgbClr val="050046"/>
              </a:solidFill>
              <a:latin typeface="Montserrat" pitchFamily="2" charset="-18"/>
            </a:endParaRPr>
          </a:p>
          <a:p>
            <a:r>
              <a:rPr lang="cs-CZ" sz="1600" b="1" dirty="0">
                <a:solidFill>
                  <a:srgbClr val="050046"/>
                </a:solidFill>
                <a:latin typeface="Montserrat" pitchFamily="2" charset="-18"/>
              </a:rPr>
              <a:t>BLOK 3: </a:t>
            </a:r>
            <a:r>
              <a:rPr lang="cs-CZ" sz="1600" dirty="0">
                <a:solidFill>
                  <a:srgbClr val="050046"/>
                </a:solidFill>
                <a:latin typeface="Montserrat" pitchFamily="2" charset="-18"/>
              </a:rPr>
              <a:t>Dotační podpora komunitní energetiky a OZE</a:t>
            </a:r>
          </a:p>
          <a:p>
            <a:pPr marL="114300" indent="0">
              <a:buNone/>
            </a:pPr>
            <a:endParaRPr lang="cs-CZ" sz="1600" dirty="0">
              <a:solidFill>
                <a:srgbClr val="050046"/>
              </a:solidFill>
              <a:latin typeface="Montserrat" pitchFamily="2" charset="-18"/>
            </a:endParaRPr>
          </a:p>
          <a:p>
            <a:r>
              <a:rPr lang="cs-CZ" sz="1600" b="1" dirty="0">
                <a:solidFill>
                  <a:srgbClr val="050046"/>
                </a:solidFill>
                <a:latin typeface="Montserrat" pitchFamily="2" charset="-18"/>
              </a:rPr>
              <a:t>BLOK 4: </a:t>
            </a:r>
            <a:r>
              <a:rPr lang="cs-CZ" sz="1600" dirty="0">
                <a:solidFill>
                  <a:srgbClr val="050046"/>
                </a:solidFill>
                <a:latin typeface="Montserrat" pitchFamily="2" charset="-18"/>
              </a:rPr>
              <a:t>Závěrečné rady a doporučení</a:t>
            </a:r>
          </a:p>
          <a:p>
            <a:endParaRPr lang="cs-CZ" sz="1600" dirty="0">
              <a:solidFill>
                <a:srgbClr val="050046"/>
              </a:solidFill>
              <a:latin typeface="Montserrat" pitchFamily="2" charset="-18"/>
            </a:endParaRPr>
          </a:p>
          <a:p>
            <a:endParaRPr lang="cs-CZ" sz="1600" dirty="0">
              <a:solidFill>
                <a:srgbClr val="050046"/>
              </a:solidFill>
              <a:latin typeface="Montserrat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023839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solidFill>
            <a:srgbClr val="050046"/>
          </a:solidFill>
        </p:spPr>
        <p:txBody>
          <a:bodyPr numCol="1"/>
          <a:lstStyle/>
          <a:p>
            <a:pPr algn="l"/>
            <a:r>
              <a:rPr lang="cs-CZ" altLang="cs-CZ" sz="3600" dirty="0">
                <a:solidFill>
                  <a:schemeClr val="bg1"/>
                </a:solidFill>
                <a:latin typeface="Montserrat SemiBold" pitchFamily="2" charset="-18"/>
                <a:cs typeface="Arial" pitchFamily="34" charset="0"/>
              </a:rPr>
              <a:t> Organizační informace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299942"/>
            <a:ext cx="1811991" cy="619701"/>
          </a:xfrm>
          <a:prstGeom prst="rect">
            <a:avLst/>
          </a:prstGeom>
        </p:spPr>
      </p:pic>
      <p:sp>
        <p:nvSpPr>
          <p:cNvPr id="4" name="AutoShape 4" descr="https://www.masopavsko.cz/evt_image.php?img=4829">
            <a:extLst>
              <a:ext uri="{FF2B5EF4-FFF2-40B4-BE49-F238E27FC236}">
                <a16:creationId xmlns:a16="http://schemas.microsoft.com/office/drawing/2014/main" id="{40476A4D-0731-49EC-B8A0-FBE0B22A97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DDB2F7-0851-4C25-AFD8-51040903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050046"/>
                </a:solidFill>
                <a:latin typeface="Montserrat" pitchFamily="2" charset="-18"/>
              </a:rPr>
              <a:t>Časový harmonogram kurzu:</a:t>
            </a:r>
          </a:p>
          <a:p>
            <a:pPr marL="0" indent="0">
              <a:buNone/>
            </a:pPr>
            <a:endParaRPr lang="cs-CZ" sz="1600" dirty="0">
              <a:solidFill>
                <a:srgbClr val="0044FF"/>
              </a:solidFill>
              <a:latin typeface="Montserrat" pitchFamily="2" charset="-18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F285C64-26D9-403B-B123-6FAC96AE29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94909"/>
              </p:ext>
            </p:extLst>
          </p:nvPr>
        </p:nvGraphicFramePr>
        <p:xfrm>
          <a:off x="539552" y="1697181"/>
          <a:ext cx="3880048" cy="32224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6091">
                  <a:extLst>
                    <a:ext uri="{9D8B030D-6E8A-4147-A177-3AD203B41FA5}">
                      <a16:colId xmlns:a16="http://schemas.microsoft.com/office/drawing/2014/main" val="2245495114"/>
                    </a:ext>
                  </a:extLst>
                </a:gridCol>
                <a:gridCol w="293332">
                  <a:extLst>
                    <a:ext uri="{9D8B030D-6E8A-4147-A177-3AD203B41FA5}">
                      <a16:colId xmlns:a16="http://schemas.microsoft.com/office/drawing/2014/main" val="2456471683"/>
                    </a:ext>
                  </a:extLst>
                </a:gridCol>
                <a:gridCol w="807012">
                  <a:extLst>
                    <a:ext uri="{9D8B030D-6E8A-4147-A177-3AD203B41FA5}">
                      <a16:colId xmlns:a16="http://schemas.microsoft.com/office/drawing/2014/main" val="2740527656"/>
                    </a:ext>
                  </a:extLst>
                </a:gridCol>
                <a:gridCol w="2003613">
                  <a:extLst>
                    <a:ext uri="{9D8B030D-6E8A-4147-A177-3AD203B41FA5}">
                      <a16:colId xmlns:a16="http://schemas.microsoft.com/office/drawing/2014/main" val="4270120494"/>
                    </a:ext>
                  </a:extLst>
                </a:gridCol>
              </a:tblGrid>
              <a:tr h="402808"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09:00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10:10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Blok 0 a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28448"/>
                  </a:ext>
                </a:extLst>
              </a:tr>
              <a:tr h="402808"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10:10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-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10:15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Pauza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640548"/>
                  </a:ext>
                </a:extLst>
              </a:tr>
              <a:tr h="402808"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10:15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11:15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Blok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6046611"/>
                  </a:ext>
                </a:extLst>
              </a:tr>
              <a:tr h="402808"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11:15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-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11:20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Pauza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028550"/>
                  </a:ext>
                </a:extLst>
              </a:tr>
              <a:tr h="402808"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11:20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12:10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Blok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3424783"/>
                  </a:ext>
                </a:extLst>
              </a:tr>
              <a:tr h="402808"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12:10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-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12:15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Pauza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9038637"/>
                  </a:ext>
                </a:extLst>
              </a:tr>
              <a:tr h="402808"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12:15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12:35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Blok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9540468"/>
                  </a:ext>
                </a:extLst>
              </a:tr>
              <a:tr h="402808"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12:35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-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13:00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0" dirty="0">
                          <a:solidFill>
                            <a:srgbClr val="050046"/>
                          </a:solidFill>
                          <a:latin typeface="Montserrat" pitchFamily="2" charset="-18"/>
                        </a:rPr>
                        <a:t>Zakončení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220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4421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solidFill>
            <a:srgbClr val="050046"/>
          </a:solidFill>
        </p:spPr>
        <p:txBody>
          <a:bodyPr numCol="1"/>
          <a:lstStyle/>
          <a:p>
            <a:pPr algn="l"/>
            <a:r>
              <a:rPr lang="pl-PL" altLang="cs-CZ" sz="3600" dirty="0">
                <a:solidFill>
                  <a:schemeClr val="bg1"/>
                </a:solidFill>
                <a:latin typeface="Montserrat SemiBold" pitchFamily="2" charset="-18"/>
                <a:cs typeface="Arial" pitchFamily="34" charset="0"/>
              </a:rPr>
              <a:t> Co je to komunitní energetika?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299942"/>
            <a:ext cx="1811991" cy="619701"/>
          </a:xfrm>
          <a:prstGeom prst="rect">
            <a:avLst/>
          </a:prstGeom>
        </p:spPr>
      </p:pic>
      <p:sp>
        <p:nvSpPr>
          <p:cNvPr id="4" name="AutoShape 4" descr="https://www.masopavsko.cz/evt_image.php?img=4829">
            <a:extLst>
              <a:ext uri="{FF2B5EF4-FFF2-40B4-BE49-F238E27FC236}">
                <a16:creationId xmlns:a16="http://schemas.microsoft.com/office/drawing/2014/main" id="{40476A4D-0731-49EC-B8A0-FBE0B22A97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DDB2F7-0851-4C25-AFD8-51040903C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b="1" dirty="0">
                <a:solidFill>
                  <a:srgbClr val="050046"/>
                </a:solidFill>
                <a:latin typeface="Montserrat" pitchFamily="2" charset="-18"/>
              </a:rPr>
              <a:t>Obecněji: </a:t>
            </a:r>
            <a:r>
              <a:rPr lang="cs-CZ" sz="1600" dirty="0">
                <a:solidFill>
                  <a:srgbClr val="050046"/>
                </a:solidFill>
                <a:latin typeface="Montserrat" pitchFamily="2" charset="-18"/>
              </a:rPr>
              <a:t>Nový model uspořádání energetiky s účastí domácností, obcí, malých a středních podniků a spolků na společné výrobě, sdílení, spotřebě energie.</a:t>
            </a:r>
          </a:p>
          <a:p>
            <a:endParaRPr lang="cs-CZ" sz="1600" dirty="0">
              <a:solidFill>
                <a:srgbClr val="050046"/>
              </a:solidFill>
              <a:latin typeface="Montserrat" pitchFamily="2" charset="-18"/>
            </a:endParaRPr>
          </a:p>
          <a:p>
            <a:pPr algn="just"/>
            <a:r>
              <a:rPr lang="cs-CZ" sz="1600" b="1" dirty="0">
                <a:solidFill>
                  <a:srgbClr val="050046"/>
                </a:solidFill>
                <a:latin typeface="Montserrat" pitchFamily="2" charset="-18"/>
              </a:rPr>
              <a:t>Konkrétněji: </a:t>
            </a:r>
            <a:r>
              <a:rPr lang="cs-CZ" sz="1600" dirty="0">
                <a:solidFill>
                  <a:srgbClr val="050046"/>
                </a:solidFill>
                <a:latin typeface="Montserrat" pitchFamily="2" charset="-18"/>
              </a:rPr>
              <a:t>Projekt nebo iniciativa, v jejichž rámci se lidé formou </a:t>
            </a:r>
            <a:r>
              <a:rPr lang="cs-CZ" sz="1600" dirty="0">
                <a:solidFill>
                  <a:srgbClr val="0044FF"/>
                </a:solidFill>
                <a:latin typeface="Montserrat" pitchFamily="2" charset="-18"/>
              </a:rPr>
              <a:t>společné investice a vlastnictví OZE </a:t>
            </a:r>
            <a:r>
              <a:rPr lang="cs-CZ" sz="1600" dirty="0">
                <a:solidFill>
                  <a:srgbClr val="050046"/>
                </a:solidFill>
                <a:latin typeface="Montserrat" pitchFamily="2" charset="-18"/>
              </a:rPr>
              <a:t>podílejí na provozu obnovitelného zdroje energie a jím vyrobenou energii si mezi sebou sdílí.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1800" b="1" i="0" u="none" strike="noStrike" dirty="0">
              <a:solidFill>
                <a:srgbClr val="0044FF"/>
              </a:solidFill>
              <a:effectLst/>
              <a:latin typeface="Montserrat" panose="00000500000000000000" pitchFamily="2" charset="0"/>
            </a:endParaRPr>
          </a:p>
          <a:p>
            <a:pPr marL="114300" indent="0" rtl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1" i="0" u="none" strike="noStrike" dirty="0">
                <a:solidFill>
                  <a:srgbClr val="0044FF"/>
                </a:solidFill>
                <a:effectLst/>
                <a:latin typeface="Montserrat" panose="00000500000000000000" pitchFamily="2" charset="0"/>
              </a:rPr>
              <a:t>	- Decentralizace		- Dekarbonizace</a:t>
            </a:r>
            <a:endParaRPr lang="cs-CZ" sz="1800" b="0" i="0" u="none" strike="noStrike" dirty="0">
              <a:solidFill>
                <a:srgbClr val="0044FF"/>
              </a:solidFill>
              <a:effectLst/>
              <a:latin typeface="Arial" panose="020B0604020202020204" pitchFamily="34" charset="0"/>
            </a:endParaRPr>
          </a:p>
          <a:p>
            <a:pPr marL="114300" indent="0" rtl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1" i="0" u="none" strike="noStrike" dirty="0">
                <a:solidFill>
                  <a:srgbClr val="0044FF"/>
                </a:solidFill>
                <a:effectLst/>
                <a:latin typeface="Montserrat" panose="00000500000000000000" pitchFamily="2" charset="0"/>
              </a:rPr>
              <a:t>	- Digitalizace			- Demokratizace</a:t>
            </a:r>
            <a:endParaRPr lang="cs-CZ" sz="1800" b="0" i="0" u="none" strike="noStrike" dirty="0">
              <a:solidFill>
                <a:srgbClr val="0044FF"/>
              </a:solidFill>
              <a:effectLst/>
              <a:latin typeface="Arial" panose="020B0604020202020204" pitchFamily="34" charset="0"/>
            </a:endParaRPr>
          </a:p>
          <a:p>
            <a:pPr marL="114300" indent="0" fontAlgn="base">
              <a:spcBef>
                <a:spcPts val="0"/>
              </a:spcBef>
              <a:buNone/>
            </a:pPr>
            <a:r>
              <a:rPr lang="cs-CZ" sz="1800" b="1" i="0" u="none" strike="noStrike" dirty="0">
                <a:solidFill>
                  <a:srgbClr val="0044FF"/>
                </a:solidFill>
                <a:effectLst/>
                <a:latin typeface="Montserrat" panose="00000500000000000000" pitchFamily="2" charset="0"/>
              </a:rPr>
              <a:t>	(- Místní potenciál		- Sociální dopady)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1800" b="1" i="0" u="none" strike="noStrike" dirty="0">
              <a:solidFill>
                <a:srgbClr val="0044FF"/>
              </a:solidFill>
              <a:effectLst/>
              <a:latin typeface="Montserrat" panose="00000500000000000000" pitchFamily="2" charset="0"/>
            </a:endParaRPr>
          </a:p>
          <a:p>
            <a:endParaRPr lang="cs-CZ" sz="1600" dirty="0">
              <a:solidFill>
                <a:srgbClr val="050046"/>
              </a:solidFill>
              <a:latin typeface="Montserrat" pitchFamily="2" charset="-18"/>
            </a:endParaRPr>
          </a:p>
          <a:p>
            <a:endParaRPr lang="cs-CZ" sz="1600" dirty="0">
              <a:solidFill>
                <a:srgbClr val="050046"/>
              </a:solidFill>
              <a:latin typeface="Montserrat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812636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solidFill>
            <a:srgbClr val="050046"/>
          </a:solidFill>
        </p:spPr>
        <p:txBody>
          <a:bodyPr numCol="1"/>
          <a:lstStyle/>
          <a:p>
            <a:pPr algn="l"/>
            <a:r>
              <a:rPr lang="cs-CZ" altLang="cs-CZ" sz="3600" dirty="0">
                <a:solidFill>
                  <a:schemeClr val="bg1"/>
                </a:solidFill>
                <a:latin typeface="Montserrat SemiBold" pitchFamily="2" charset="-18"/>
                <a:cs typeface="Arial" pitchFamily="34" charset="0"/>
              </a:rPr>
              <a:t> Benefity komunitní energetiky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299942"/>
            <a:ext cx="1811991" cy="619701"/>
          </a:xfrm>
          <a:prstGeom prst="rect">
            <a:avLst/>
          </a:prstGeom>
        </p:spPr>
      </p:pic>
      <p:sp>
        <p:nvSpPr>
          <p:cNvPr id="4" name="AutoShape 4" descr="https://www.masopavsko.cz/evt_image.php?img=4829">
            <a:extLst>
              <a:ext uri="{FF2B5EF4-FFF2-40B4-BE49-F238E27FC236}">
                <a16:creationId xmlns:a16="http://schemas.microsoft.com/office/drawing/2014/main" id="{40476A4D-0731-49EC-B8A0-FBE0B22A97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DDB2F7-0851-4C25-AFD8-51040903C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/>
            <a:r>
              <a:rPr lang="cs-CZ" sz="1800" b="1" dirty="0">
                <a:solidFill>
                  <a:srgbClr val="050046"/>
                </a:solidFill>
                <a:latin typeface="Montserrat" pitchFamily="2" charset="-18"/>
              </a:rPr>
              <a:t>Ekonomické benefity – </a:t>
            </a:r>
            <a:r>
              <a:rPr lang="cs-CZ" sz="1800" dirty="0">
                <a:solidFill>
                  <a:srgbClr val="050046"/>
                </a:solidFill>
                <a:latin typeface="Montserrat" pitchFamily="2" charset="-18"/>
              </a:rPr>
              <a:t>posilování </a:t>
            </a:r>
            <a:r>
              <a:rPr lang="cs-CZ" sz="1800" dirty="0">
                <a:solidFill>
                  <a:srgbClr val="0044FF"/>
                </a:solidFill>
                <a:latin typeface="Montserrat" pitchFamily="2" charset="-18"/>
              </a:rPr>
              <a:t>lokální ekonomiky</a:t>
            </a:r>
            <a:endParaRPr lang="cs-CZ" sz="1800" dirty="0">
              <a:solidFill>
                <a:srgbClr val="050046"/>
              </a:solidFill>
              <a:latin typeface="Montserrat" pitchFamily="2" charset="-18"/>
            </a:endParaRPr>
          </a:p>
          <a:p>
            <a:pPr marL="0" indent="0">
              <a:buNone/>
            </a:pPr>
            <a:endParaRPr lang="cs-CZ" sz="800" dirty="0">
              <a:solidFill>
                <a:srgbClr val="050046"/>
              </a:solidFill>
              <a:latin typeface="Montserrat" pitchFamily="2" charset="-18"/>
            </a:endParaRPr>
          </a:p>
          <a:p>
            <a:pPr marL="285750" indent="-285750"/>
            <a:r>
              <a:rPr lang="cs-CZ" sz="1800" b="1" dirty="0">
                <a:solidFill>
                  <a:srgbClr val="050046"/>
                </a:solidFill>
                <a:latin typeface="Montserrat" pitchFamily="2" charset="-18"/>
              </a:rPr>
              <a:t>Energetická soběstačnost a nezávislost</a:t>
            </a:r>
            <a:endParaRPr lang="cs-CZ" sz="1800" dirty="0">
              <a:solidFill>
                <a:srgbClr val="050046"/>
              </a:solidFill>
              <a:latin typeface="Montserrat" pitchFamily="2" charset="-18"/>
            </a:endParaRPr>
          </a:p>
          <a:p>
            <a:pPr marL="0" indent="0">
              <a:buNone/>
            </a:pPr>
            <a:endParaRPr lang="cs-CZ" sz="800" dirty="0">
              <a:solidFill>
                <a:srgbClr val="050046"/>
              </a:solidFill>
              <a:latin typeface="Montserrat" pitchFamily="2" charset="-18"/>
            </a:endParaRPr>
          </a:p>
          <a:p>
            <a:pPr marL="285750" indent="-285750"/>
            <a:r>
              <a:rPr lang="cs-CZ" sz="1800" b="1" dirty="0">
                <a:solidFill>
                  <a:srgbClr val="050046"/>
                </a:solidFill>
                <a:latin typeface="Montserrat" pitchFamily="2" charset="-18"/>
              </a:rPr>
              <a:t>Vznik lokálních pracovních míst</a:t>
            </a:r>
          </a:p>
          <a:p>
            <a:pPr marL="0" indent="0">
              <a:buNone/>
            </a:pPr>
            <a:endParaRPr lang="cs-CZ" sz="800" b="1" dirty="0">
              <a:solidFill>
                <a:srgbClr val="050046"/>
              </a:solidFill>
              <a:latin typeface="Montserrat" pitchFamily="2" charset="-18"/>
            </a:endParaRPr>
          </a:p>
          <a:p>
            <a:pPr marL="285750" indent="-285750"/>
            <a:r>
              <a:rPr lang="cs-CZ" sz="1800" b="1" dirty="0">
                <a:solidFill>
                  <a:srgbClr val="050046"/>
                </a:solidFill>
                <a:latin typeface="Montserrat" pitchFamily="2" charset="-18"/>
              </a:rPr>
              <a:t>Růst podpory veřejného mínění </a:t>
            </a:r>
            <a:r>
              <a:rPr lang="cs-CZ" sz="1800" dirty="0">
                <a:solidFill>
                  <a:srgbClr val="050046"/>
                </a:solidFill>
                <a:latin typeface="Montserrat" pitchFamily="2" charset="-18"/>
              </a:rPr>
              <a:t>- zapojení veřejnosti</a:t>
            </a:r>
          </a:p>
          <a:p>
            <a:pPr marL="0" indent="0">
              <a:buNone/>
            </a:pPr>
            <a:endParaRPr lang="cs-CZ" sz="800" dirty="0">
              <a:solidFill>
                <a:srgbClr val="050046"/>
              </a:solidFill>
              <a:latin typeface="Montserrat" pitchFamily="2" charset="-18"/>
            </a:endParaRPr>
          </a:p>
          <a:p>
            <a:pPr marL="285750" indent="-285750"/>
            <a:r>
              <a:rPr lang="cs-CZ" sz="1800" b="1" dirty="0">
                <a:solidFill>
                  <a:srgbClr val="050046"/>
                </a:solidFill>
                <a:latin typeface="Montserrat" pitchFamily="2" charset="-18"/>
              </a:rPr>
              <a:t>Nástroj pro řešení energetické chudoby</a:t>
            </a:r>
          </a:p>
          <a:p>
            <a:pPr marL="0" indent="0">
              <a:buNone/>
            </a:pPr>
            <a:endParaRPr lang="cs-CZ" sz="800" b="1" dirty="0">
              <a:solidFill>
                <a:srgbClr val="050046"/>
              </a:solidFill>
              <a:latin typeface="Montserrat" pitchFamily="2" charset="-18"/>
            </a:endParaRPr>
          </a:p>
          <a:p>
            <a:pPr marL="285750" indent="-285750"/>
            <a:r>
              <a:rPr lang="cs-CZ" sz="1800" b="1" dirty="0">
                <a:solidFill>
                  <a:srgbClr val="050046"/>
                </a:solidFill>
                <a:latin typeface="Montserrat" pitchFamily="2" charset="-18"/>
              </a:rPr>
              <a:t>Pozitivní dopad na naše životní prostředí a klima</a:t>
            </a:r>
          </a:p>
          <a:p>
            <a:pPr marL="285750" indent="-285750"/>
            <a:endParaRPr lang="cs-CZ" sz="1800" b="1" dirty="0">
              <a:solidFill>
                <a:srgbClr val="050046"/>
              </a:solidFill>
              <a:latin typeface="Montserrat" pitchFamily="2" charset="-18"/>
            </a:endParaRPr>
          </a:p>
          <a:p>
            <a:pPr marL="285750" indent="-285750"/>
            <a:endParaRPr lang="cs-CZ" sz="1800" b="1" dirty="0">
              <a:solidFill>
                <a:srgbClr val="050046"/>
              </a:solidFill>
              <a:latin typeface="Montserrat" pitchFamily="2" charset="-18"/>
            </a:endParaRPr>
          </a:p>
          <a:p>
            <a:pPr marL="0" indent="0">
              <a:buNone/>
            </a:pPr>
            <a:endParaRPr lang="cs-CZ" sz="1600" b="1" dirty="0">
              <a:solidFill>
                <a:srgbClr val="050046"/>
              </a:solidFill>
              <a:latin typeface="Montserrat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11302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Současné možnosti KE</a:t>
            </a:r>
            <a:endParaRPr dirty="0"/>
          </a:p>
        </p:txBody>
      </p:sp>
      <p:pic>
        <p:nvPicPr>
          <p:cNvPr id="120" name="Google Shape;12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45927" y="4364182"/>
            <a:ext cx="1730352" cy="55546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4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1600"/>
              <a:buChar char="•"/>
            </a:pPr>
            <a:r>
              <a:rPr lang="cs-CZ" sz="1600" b="1" dirty="0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LZE:</a:t>
            </a:r>
            <a:endParaRPr dirty="0">
              <a:solidFill>
                <a:srgbClr val="00B050"/>
              </a:solidFill>
            </a:endParaRPr>
          </a:p>
          <a:p>
            <a:pPr marL="742950" lvl="1" indent="-285750" algn="l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Char char="–"/>
            </a:pPr>
            <a:r>
              <a:rPr lang="cs-CZ" sz="12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vlastnit a provozovat vlastní OZE (včetně velkých VTE nebo BIOP)</a:t>
            </a:r>
            <a:endParaRPr sz="1200" dirty="0"/>
          </a:p>
          <a:p>
            <a:pPr marL="742950" lvl="1" indent="-285750" algn="l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Char char="–"/>
            </a:pPr>
            <a:r>
              <a:rPr lang="cs-CZ" sz="12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vyrobenou elektřinu lze spotřebovat v daném OM k pokrytí energetických potřeb budovy a přebytky prodat do sítě</a:t>
            </a:r>
            <a:endParaRPr sz="1200" dirty="0"/>
          </a:p>
          <a:p>
            <a:pPr marL="742950" lvl="1" indent="-285750" algn="l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Char char="–"/>
            </a:pPr>
            <a:r>
              <a:rPr lang="cs-CZ" sz="12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nebo elektřinu prodávat v režimu provozní podpory (zelený bonus; aukce)</a:t>
            </a:r>
          </a:p>
          <a:p>
            <a:pPr marL="742950" lvl="1" indent="-285750" algn="l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Char char="–"/>
            </a:pPr>
            <a:r>
              <a:rPr lang="cs-CZ" sz="12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sdílet elektřinu pomocí přímého vedení</a:t>
            </a:r>
          </a:p>
          <a:p>
            <a:pPr marL="742950" lvl="1" indent="-285750" algn="l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Char char="–"/>
            </a:pPr>
            <a:r>
              <a:rPr lang="cs-CZ" sz="12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sdílet elektřinu ze střešních FVE v rámci obecních bytových domů</a:t>
            </a:r>
            <a:endParaRPr sz="1200" dirty="0"/>
          </a:p>
          <a:p>
            <a:pPr marL="742950" lvl="1" indent="-20955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rgbClr val="050046"/>
              </a:buClr>
              <a:buSzPts val="1600"/>
              <a:buChar char="•"/>
            </a:pPr>
            <a:r>
              <a:rPr lang="cs-CZ" sz="1600" b="1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NELZE:</a:t>
            </a:r>
            <a:endParaRPr dirty="0">
              <a:solidFill>
                <a:srgbClr val="FF0000"/>
              </a:solidFill>
            </a:endParaRPr>
          </a:p>
          <a:p>
            <a:pPr marL="742950" lvl="1" indent="-285750" algn="l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Char char="–"/>
            </a:pPr>
            <a:r>
              <a:rPr lang="cs-CZ" sz="12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sdílet elektřinu mezi jednotlivými budovami (OM) přes veřejnou distribuční soustavu - FVE</a:t>
            </a:r>
            <a:endParaRPr sz="1200" dirty="0"/>
          </a:p>
          <a:p>
            <a:pPr marL="742950" lvl="1" indent="-285750" algn="l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Char char="–"/>
            </a:pPr>
            <a:r>
              <a:rPr lang="cs-CZ" sz="12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sdílet si elektřinu z většího OZE (VTE, BIOP apod.)</a:t>
            </a:r>
            <a:endParaRPr sz="1200" dirty="0"/>
          </a:p>
          <a:p>
            <a:pPr marL="742950" lvl="1" indent="-285750" algn="l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Char char="–"/>
            </a:pPr>
            <a:r>
              <a:rPr lang="cs-CZ" sz="12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poskytovat flexibilitu (tzn. zejména bateriové uložiště) </a:t>
            </a:r>
            <a:r>
              <a:rPr lang="cs-CZ" sz="1200" dirty="0" err="1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ČEPSu</a:t>
            </a:r>
            <a:r>
              <a:rPr lang="cs-CZ" sz="12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 pro zajišťování výkonové rovnováhy v soustavě; nejsou podmínky ani pro rezidenční flexibilitu</a:t>
            </a:r>
            <a:endParaRPr sz="1200" dirty="0"/>
          </a:p>
          <a:p>
            <a:pPr marL="742950" lvl="1" indent="-285750" algn="l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Char char="–"/>
            </a:pPr>
            <a:r>
              <a:rPr lang="cs-CZ" sz="12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nedostupnost dat o spotřebě (absence chytrých elektroměrů, data jen u distributora)</a:t>
            </a:r>
            <a:endParaRPr sz="1200" dirty="0"/>
          </a:p>
          <a:p>
            <a:pPr marL="742950" lvl="1" indent="-285750" algn="l" rtl="0">
              <a:spcBef>
                <a:spcPts val="240"/>
              </a:spcBef>
              <a:spcAft>
                <a:spcPts val="0"/>
              </a:spcAft>
              <a:buClr>
                <a:srgbClr val="050046"/>
              </a:buClr>
              <a:buSzPts val="1200"/>
              <a:buChar char="–"/>
            </a:pPr>
            <a:r>
              <a:rPr lang="cs-CZ" sz="1200" dirty="0">
                <a:solidFill>
                  <a:srgbClr val="050046"/>
                </a:solidFill>
                <a:latin typeface="Montserrat"/>
                <a:ea typeface="Montserrat"/>
                <a:cs typeface="Montserrat"/>
                <a:sym typeface="Montserrat"/>
              </a:rPr>
              <a:t>vzdálená budoucnost: vodíkové hospodářství, sleva na distribuci při sdílení atd.</a:t>
            </a:r>
            <a:r>
              <a:rPr lang="cs-CZ" sz="1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200" dirty="0"/>
          </a:p>
          <a:p>
            <a:pPr marL="742950" lvl="1" indent="-20955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6513</TotalTime>
  <Words>2392</Words>
  <Application>Microsoft Office PowerPoint</Application>
  <PresentationFormat>Předvádění na obrazovce (16:9)</PresentationFormat>
  <Paragraphs>412</Paragraphs>
  <Slides>30</Slides>
  <Notes>24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5" baseType="lpstr">
      <vt:lpstr>Montserrat</vt:lpstr>
      <vt:lpstr>Arial</vt:lpstr>
      <vt:lpstr>Montserrat SemiBold</vt:lpstr>
      <vt:lpstr>Calibri</vt:lpstr>
      <vt:lpstr>Office Theme</vt:lpstr>
      <vt:lpstr>Prezentace aplikace PowerPoint</vt:lpstr>
      <vt:lpstr> Představení lektorů</vt:lpstr>
      <vt:lpstr> Představení UKEN</vt:lpstr>
      <vt:lpstr> Představení UKEN</vt:lpstr>
      <vt:lpstr> Struktura kurzu - o čem to dnes bude?</vt:lpstr>
      <vt:lpstr> Organizační informace</vt:lpstr>
      <vt:lpstr> Co je to komunitní energetika?</vt:lpstr>
      <vt:lpstr> Benefity komunitní energetiky</vt:lpstr>
      <vt:lpstr> Současné možnosti KE</vt:lpstr>
      <vt:lpstr> Obsah následujícího bloku</vt:lpstr>
      <vt:lpstr> lex OZE II – dlouhé čekání</vt:lpstr>
      <vt:lpstr>  Základní obsah lex OZE II</vt:lpstr>
      <vt:lpstr> Koncept sdílení elektřiny</vt:lpstr>
      <vt:lpstr> Základní modely sdílení elektřiny</vt:lpstr>
      <vt:lpstr> Dva typy energetických komunit</vt:lpstr>
      <vt:lpstr> Dva typy energetických komunit</vt:lpstr>
      <vt:lpstr> Volba právní formy ES</vt:lpstr>
      <vt:lpstr> Právní formy energetických komunit</vt:lpstr>
      <vt:lpstr> Právní formy energetických komunit</vt:lpstr>
      <vt:lpstr> Elektroenergetické datové centrum (EDC)</vt:lpstr>
      <vt:lpstr> Elektroenergetické datové centrum (EDC)</vt:lpstr>
      <vt:lpstr> 5 změn pro kvalitnější lex OZE II</vt:lpstr>
      <vt:lpstr> Předpokládaný harmonogram lex OZE II</vt:lpstr>
      <vt:lpstr> Související legislativa</vt:lpstr>
      <vt:lpstr> Vyhláška o PTE</vt:lpstr>
      <vt:lpstr> Metody rozdělování sdílené elektřiny</vt:lpstr>
      <vt:lpstr> Aktuální návrh Lex OZE III</vt:lpstr>
      <vt:lpstr> Aktuální návrh Lex OZE III</vt:lpstr>
      <vt:lpstr>Pauza na dotazy lex OZE II</vt:lpstr>
      <vt:lpstr>Konec bloku  Děkuji za pozornost Pauza 5 minut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spravce</dc:creator>
  <cp:lastModifiedBy>Klára Slunéčková</cp:lastModifiedBy>
  <cp:revision>22</cp:revision>
  <dcterms:created xsi:type="dcterms:W3CDTF">2022-05-11T10:09:51Z</dcterms:created>
  <dcterms:modified xsi:type="dcterms:W3CDTF">2023-11-29T10:56:20Z</dcterms:modified>
</cp:coreProperties>
</file>