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0" r:id="rId8"/>
    <p:sldId id="262" r:id="rId9"/>
    <p:sldId id="263" r:id="rId10"/>
    <p:sldId id="264" r:id="rId11"/>
    <p:sldId id="265" r:id="rId12"/>
    <p:sldId id="273" r:id="rId13"/>
    <p:sldId id="274" r:id="rId14"/>
    <p:sldId id="278" r:id="rId15"/>
    <p:sldId id="276" r:id="rId16"/>
    <p:sldId id="275" r:id="rId17"/>
    <p:sldId id="277" r:id="rId18"/>
    <p:sldId id="279" r:id="rId19"/>
    <p:sldId id="266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E8D0A0-2B81-4B97-BAE5-BFB84CAF09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2B0B51F-C98A-4EAB-94C1-4B155356CE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7C1174-D2D2-4185-8598-92971C3E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D895C9F-31E3-48C4-AEB3-653B017BE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A41BE8-B8AA-49EC-A5B6-3149EEADC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2485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E33B56-A70B-40EB-A03C-9F6D5A6FA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9136DCE-78B7-4558-ACFC-99F20CB111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AC14BE-B513-49A5-BD1C-77E3EA8D3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8DAEFB4-A8D2-4ACC-8336-BECC75F3D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75BD49-DF4B-473A-ABD9-0ABC047E6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740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901D7BE-4F0C-4D4C-B094-DAAA938E29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56DBB86-8384-4F77-B9D0-92A091E199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2358A0-2681-4062-BC96-1D596B700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C2A3522-8256-4DE4-86E8-112AD4960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10DE8CF-802E-4998-9D83-5EF5786F8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6963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A22AF7-2CFD-429A-8122-BDCFE2DEE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9742F21-1CED-4534-8657-1C5423C0F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C859BF-A8F7-441D-A775-0A1235134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443130-7231-40CD-8332-72CAFF49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D4605A-9191-4D5D-86E3-81E2EED83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4435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34EEAA-6609-4F75-9C21-849F29310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0FE7C8A-443A-4C39-9E80-F165796A4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FE5FD4A-F7AB-48E9-A5BD-32D3B6035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6A162F3-D509-46D5-819A-277A0975D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338778-6AF4-460A-969E-C2064FD92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5364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7CDB6F-690C-4D57-964E-8778E491A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833976A-8C68-4711-8041-CF33CA1541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02D5029-635E-4DA4-AF67-D6FFC6BC9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A71C8D4-26BC-45B2-B0E7-CEC99089C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33DE20B-8A19-4274-8EEA-C9654A464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BD6BBF3-31EE-4F67-AA11-48CDB1AF4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8488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06D433-0ABC-4A36-9B63-15714287F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A5B4765-3B40-431B-A3A9-DEA632AE3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2DC707-56F0-4D6F-80B0-E4EFF9EBF2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0D65EC5-D170-4F6E-9684-4B26F83A97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D7FB026-F939-4BD1-9FF7-0F7896BBD2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81C0906-783E-4723-88DD-A16E9D631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FB324F2-8C80-49A2-99C3-4EF922A68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1174605-0EC1-40F9-B8A3-4F467987A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359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9A2251-CC1E-4973-9416-D5439CCE0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D93611E-0D43-4745-B618-B12923D87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122C079-6B6D-40F5-9413-D9D66524C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F28A123-F495-4041-A13A-9FA56A4A8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7410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497BA57-9315-40A0-81A6-A824DB4D4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16309F9-8604-40BC-873A-2C9C9A38B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083BCA2-C68C-43F6-B7A1-F4FCF28F4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0634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952267-BA79-4C07-8D12-5B81DBDB2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390EAB-C035-4EBB-BC94-82BAE9B44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4E81670-4565-4980-88F6-5E2264E965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C354093-F2A6-4B74-BA9A-5F75340FD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4465A67-0893-4F8A-BEF3-B69C7D638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5D3518F-5800-4BEA-B0BD-EB898ED77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855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6EA3D0-263A-4261-A54A-7CE5C81EA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2B0179E-0CEB-4197-8C8B-FCB6E0944F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0BEAB4B-A4B1-4FC7-A359-F8C243F07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D2764DE-5B66-4EF1-BA89-914D3FDF1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9804EEA-5AB5-46D4-8ABF-22025E4C5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FBFC574-FFE5-4A1D-B822-003FB6C76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1589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D3F3D48-FCC6-40AA-A310-88ED7C7DE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F8CC260-4CA5-4FAE-B5D3-A2754A7D4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8A99A1C-4982-4853-A4B3-0D196C6BA9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91BD116-B538-4FAB-82A7-8F8541B48B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2CDA1B2-D7AC-4DD8-B7D7-AA675E14AE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9445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mseu.mssf.cz/" TargetMode="External"/><Relationship Id="rId7" Type="http://schemas.openxmlformats.org/officeDocument/2006/relationships/image" Target="../media/image1.png"/><Relationship Id="rId2" Type="http://schemas.openxmlformats.org/officeDocument/2006/relationships/hyperlink" Target="http://www.serviso.cz/serviso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://www.dotaceeu.cz/cs/Jak-na-projekt/Elektronicka-zadost/Edukacni-videa" TargetMode="External"/><Relationship Id="rId4" Type="http://schemas.openxmlformats.org/officeDocument/2006/relationships/hyperlink" Target="https://www.mssf.cz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serviso.cz/serviso/index.php?page=article&amp;alias=8-vyzva-irop&amp;pagelist=0&amp;id=112&amp;itemid=3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67B0E9-0833-43EE-8539-A84B887C58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51664"/>
            <a:ext cx="9144000" cy="689921"/>
          </a:xfrm>
        </p:spPr>
        <p:txBody>
          <a:bodyPr>
            <a:normAutofit fontScale="90000"/>
          </a:bodyPr>
          <a:lstStyle/>
          <a:p>
            <a:r>
              <a:rPr lang="cs-CZ" sz="31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IROP - Integrovaný regionální operační</a:t>
            </a:r>
            <a:r>
              <a:rPr lang="cs-CZ" sz="49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1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36BEA8C-39FF-416C-9463-97A5764E23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41585"/>
            <a:ext cx="9144000" cy="4526894"/>
          </a:xfrm>
        </p:spPr>
        <p:txBody>
          <a:bodyPr>
            <a:normAutofit fontScale="92500" lnSpcReduction="10000"/>
          </a:bodyPr>
          <a:lstStyle/>
          <a:p>
            <a:endParaRPr lang="cs-CZ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Seminář pro žadatele</a:t>
            </a:r>
          </a:p>
          <a:p>
            <a:r>
              <a:rPr lang="cs-CZ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 rámci vyhlášené 8.výzvy MAS SERVISO</a:t>
            </a:r>
          </a:p>
          <a:p>
            <a:endParaRPr lang="cs-CZ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Termín konání: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19. 09. 2019</a:t>
            </a: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Čas zahájení: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10.00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hodin</a:t>
            </a: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Místo konání: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Obecní úřad Třebívlice, Komenského náměstí 17, 411 15 Třebívlice (zasedací místnost)</a:t>
            </a:r>
          </a:p>
          <a:p>
            <a:endParaRPr lang="cs-CZ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1026" name="Picture 2" descr="Serviso">
            <a:extLst>
              <a:ext uri="{FF2B5EF4-FFF2-40B4-BE49-F238E27FC236}">
                <a16:creationId xmlns:a16="http://schemas.microsoft.com/office/drawing/2014/main" id="{3EEF4F7B-4517-4481-BD61-49C94382D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7BE918C3-A556-4CC3-A080-18B859371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433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536918F-7A81-49B6-813C-026153386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312" y="1073746"/>
            <a:ext cx="10515600" cy="5704514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endParaRPr lang="cs-CZ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70000"/>
              </a:lnSpc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Učebny, výukové prostory a zázemí pracoviště podpořené z IROP musí být vždy bezbariérově dostupné. Základním požadavkem je zajištění bezbariérové toalety a umožnění volného pohybu osob na vozíku od vstupu do budovy po vstup do (prostor) podpořené z IROP. Další stavební úpravy podle vyhlášky č. 398/2009 Sb. jsou způsobilým výdajem v hlavní aktivitě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žadatel popisuje potřebnost těchto úprav ve Studii proveditelnosti (osnova je přílohou č. 4D těchto Pravidel).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Pokud je vzdělávací zařízení již bezbariérové a dostupnost výukových prostor bude zajištěna, žadatel popíše tento stav rovněž ve Studii proveditelnosti.</a:t>
            </a:r>
          </a:p>
          <a:p>
            <a:pPr>
              <a:lnSpc>
                <a:spcPct val="170000"/>
              </a:lnSpc>
            </a:pPr>
            <a:endParaRPr lang="cs-CZ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cs-CZ" sz="3200" b="1" dirty="0">
                <a:latin typeface="Times New Roman" pitchFamily="18" charset="0"/>
                <a:cs typeface="Times New Roman" pitchFamily="18" charset="0"/>
              </a:rPr>
              <a:t>POZOR na kritéria závěrečného ověření způsobilosti ze strany CRR, jako je například:</a:t>
            </a:r>
          </a:p>
          <a:p>
            <a:pPr marL="0" indent="0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Více v dokumentu Specifická pravidla pro žadatele a příjemce dané výzvy (č. 68 / projekty CLLD), kapitola č. </a:t>
            </a:r>
            <a:r>
              <a:rPr lang="pl-P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5.2 Hodnocení žádosti o podporu na CRR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(str. 93. až 104.)</a:t>
            </a:r>
            <a:endParaRPr lang="cs-CZ" sz="32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3200" dirty="0">
                <a:latin typeface="Times New Roman" panose="02020603050405020304" pitchFamily="18" charset="0"/>
                <a:cs typeface="Times New Roman" pitchFamily="18" charset="0"/>
              </a:rPr>
              <a:t>Bezbariérovost, fyzická dostupnost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3200" dirty="0">
                <a:latin typeface="Times New Roman" panose="02020603050405020304" pitchFamily="18" charset="0"/>
                <a:cs typeface="Times New Roman" pitchFamily="18" charset="0"/>
              </a:rPr>
              <a:t>Soulad s MAP (KAP)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3200" dirty="0">
                <a:latin typeface="Times New Roman" panose="02020603050405020304" pitchFamily="18" charset="0"/>
                <a:cs typeface="Times New Roman" pitchFamily="18" charset="0"/>
              </a:rPr>
              <a:t>Nediskriminace, </a:t>
            </a:r>
            <a:r>
              <a:rPr lang="cs-CZ" sz="3200" dirty="0" err="1">
                <a:latin typeface="Times New Roman" panose="02020603050405020304" pitchFamily="18" charset="0"/>
                <a:cs typeface="Times New Roman" pitchFamily="18" charset="0"/>
              </a:rPr>
              <a:t>nesegregace</a:t>
            </a:r>
            <a:endParaRPr lang="cs-CZ" sz="32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3200" dirty="0">
                <a:latin typeface="Times New Roman" panose="02020603050405020304" pitchFamily="18" charset="0"/>
                <a:cs typeface="Times New Roman" pitchFamily="18" charset="0"/>
              </a:rPr>
              <a:t>Naplnění standardu konektivity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3200" dirty="0">
                <a:latin typeface="Times New Roman" panose="02020603050405020304" pitchFamily="18" charset="0"/>
                <a:cs typeface="Times New Roman" pitchFamily="18" charset="0"/>
              </a:rPr>
              <a:t>Projekt není zaměřen na výstavbu nové školy (ZŠ, SŠ / VŠ)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3200" dirty="0">
                <a:latin typeface="Times New Roman" panose="02020603050405020304" pitchFamily="18" charset="0"/>
                <a:cs typeface="Times New Roman" pitchFamily="18" charset="0"/>
              </a:rPr>
              <a:t>Projekt není zaměřen na výstavbu nové budovy pro aktivity zájmového, neformálního nebo celoživotního vzdělávání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3200" dirty="0">
                <a:latin typeface="Times New Roman" panose="02020603050405020304" pitchFamily="18" charset="0"/>
                <a:cs typeface="Times New Roman" pitchFamily="18" charset="0"/>
              </a:rPr>
              <a:t>Projekt prokazatelně řeší nedostatek kapacit v území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sz="32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cs-CZ" sz="3200" b="1" u="sng" dirty="0">
                <a:latin typeface="Times New Roman" pitchFamily="18" charset="0"/>
                <a:cs typeface="Times New Roman" pitchFamily="18" charset="0"/>
              </a:rPr>
              <a:t>Indikátory:</a:t>
            </a:r>
            <a:endParaRPr lang="cs-CZ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Žadatel je povinen vybrat indikátory, které odpovídají zvolené aktivitě a náplni projektu. Plánovaná hodnota indikátoru je závazná. Výběr indikátorů je součástí podání žádosti v systému MS2014+.</a:t>
            </a:r>
          </a:p>
          <a:p>
            <a:pPr algn="just"/>
            <a:endParaRPr lang="cs-CZ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K indikátoru musí být v žádosti vyplněna tato datová pole: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cs-CZ" sz="3200" b="1" dirty="0">
                <a:latin typeface="Times New Roman" pitchFamily="18" charset="0"/>
                <a:cs typeface="Times New Roman" pitchFamily="18" charset="0"/>
              </a:rPr>
              <a:t>výchozí hodnota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 (v případě výstupových indikátorů je vždy 0) a datum, ke kterému byla hodnota stanovena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cs-CZ" sz="3200" b="1" dirty="0">
                <a:latin typeface="Times New Roman" pitchFamily="18" charset="0"/>
                <a:cs typeface="Times New Roman" pitchFamily="18" charset="0"/>
              </a:rPr>
              <a:t>cílová hodnota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, kterou se žadatel v projektu zavazuje dosáhnout a datum, ke kterému ji musí naplnit</a:t>
            </a:r>
            <a:r>
              <a:rPr lang="cs-CZ" sz="32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285750" lvl="0" indent="-285750" algn="just">
              <a:buFont typeface="Wingdings" pitchFamily="2" charset="2"/>
              <a:buChar char="ü"/>
            </a:pPr>
            <a:endParaRPr lang="cs-CZ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cs-CZ" sz="3200" b="1" dirty="0">
                <a:latin typeface="Times New Roman" pitchFamily="18" charset="0"/>
                <a:cs typeface="Times New Roman" pitchFamily="18" charset="0"/>
              </a:rPr>
              <a:t>Nenaplnění či překročení vykazovaného indikátoru k určenému datu jeho naplnění může vést ke krácení nebo nevyplacení dotace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cs-CZ" sz="3200" b="1" dirty="0">
                <a:latin typeface="Times New Roman" pitchFamily="18" charset="0"/>
                <a:cs typeface="Times New Roman" pitchFamily="18" charset="0"/>
              </a:rPr>
              <a:t> Jeho neudržení po dobu udržitelnosti může mít charakter porušení rozpočtové kázně s následkem finanční sankce. 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Sankce jsou stanoveny v Podmínkách Rozhodnutí, nebo v Podmínkách Stanovení výdajů.</a:t>
            </a: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AF39B7AA-2185-4208-BC3A-0866A7D54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6D01EE0A-7699-4152-85F4-AAF21FCCC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33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3904355-C32B-4948-96FF-4B523A0CE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6738"/>
            <a:ext cx="10515600" cy="5226137"/>
          </a:xfrm>
        </p:spPr>
        <p:txBody>
          <a:bodyPr>
            <a:normAutofit fontScale="55000" lnSpcReduction="2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Vykazovat plnění indikátoru bude příjemce podpory ve Zprávách o realizaci projektu a udržení hodnoty indikátoru ve Zprávách o udržitelnosti projektu v datovém poli dosažená hodnota.</a:t>
            </a:r>
          </a:p>
          <a:p>
            <a:pPr marL="0" indent="0">
              <a:buNone/>
            </a:pPr>
            <a:r>
              <a:rPr lang="cs-CZ" b="1" u="sng" dirty="0">
                <a:latin typeface="Times New Roman" pitchFamily="18" charset="0"/>
                <a:cs typeface="Times New Roman" pitchFamily="18" charset="0"/>
              </a:rPr>
              <a:t>Indikátory výstupu: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00 01 - Kapacita podporovaných zařízení péče o děti nebo vzdělávacích zařízení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Povinný k výběru a k naplnění pro všechny projekty výzvy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Žadatel v žádosti o podporu vyplňuje cílovou hodnotu a datum, ke kterému se zavazuje ji naplnit. K naplnění cílové hodnoty indikátoru musí dojít nejpozději k datu ukončení realizace projektu.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00 00 - Počet podpořených vzdělávacích zařízení 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Povinný k výběru a k naplnění pro všechny projekty výzvy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Žadatel v žádosti o podporu vyplňuje cílovou hodnotu a datum, ke kterému se zavazuje ji naplnit. K naplnění cílové hodnoty indikátoru musí dojít nejpozději k datu ukončení realizace projektu.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Projekty nevykazují žádný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indikátor výsledku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proto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nutné,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aby žadatel plánované výsledky projektu stručně slovně popsal na záložce „Popis projektu“ v MS2014+ při vyplňování žádosti. Do textového pole s názvem „Co je cílem projektu“ žadatel stručně popíše cíle projektu, očekávané výsledky a změny, které mají být prostřednictvím projektu dosaženy.</a:t>
            </a:r>
          </a:p>
          <a:p>
            <a:pPr algn="just"/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sz="2400" i="1" dirty="0">
                <a:latin typeface="Times New Roman" pitchFamily="18" charset="0"/>
                <a:cs typeface="Times New Roman" pitchFamily="18" charset="0"/>
              </a:rPr>
              <a:t>Podrobné informace k jednotlivým indikátorům a závazná pravidla jejich vykazování a výpočtu obsahují metodické listy indikátorů v příloze č. 3 Specifických pravidel pro žadatele a příjemce dané výzvy IROP (č. 68 / CLLD).</a:t>
            </a:r>
          </a:p>
          <a:p>
            <a:pPr algn="ctr"/>
            <a:endParaRPr lang="cs-CZ" i="1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cs-CZ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Místo realizace projektů </a:t>
            </a:r>
            <a:endParaRPr lang="cs-CZ" u="sng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Území MAS vymezené ve schválené strategii CLLD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Rozhodující není sídlo žadatele, ale místo realizace projektu. </a:t>
            </a:r>
            <a:endParaRPr lang="cs-CZ" dirty="0"/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F606C758-FE2F-4E3A-978B-599782E5D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5AB7565A-D2AB-48EF-B408-E4F845AF6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654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0ED89B1-0B2E-40A8-B19E-6B38F3DB4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439" y="854194"/>
            <a:ext cx="10629122" cy="4219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0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Hodnocení projektů</a:t>
            </a: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1DA466F3-8AC0-47B3-877F-0F7085799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6335DAE3-83C9-499A-A6AC-795191DAB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620662D8-5B42-4D8D-AF49-79416C4C28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5123" y="1276145"/>
            <a:ext cx="9032877" cy="54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878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B7FF05C5-D90E-4990-9877-FC110E30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B3D2CD8D-5781-41B2-812D-C649C712D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E31A0956-CE24-430A-8CBA-96089A8289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3786" y="996975"/>
            <a:ext cx="8212688" cy="544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986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B7FF05C5-D90E-4990-9877-FC110E30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B3D2CD8D-5781-41B2-812D-C649C712D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37CF94FA-CAA6-43D0-8E35-E0E13537BF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4114" y="952425"/>
            <a:ext cx="7411324" cy="495314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45711CE-AA21-4880-B18B-8C0BD08B38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5820" y="5822303"/>
            <a:ext cx="7487912" cy="913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41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B7FF05C5-D90E-4990-9877-FC110E30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B3D2CD8D-5781-41B2-812D-C649C712D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D2C839CB-E087-4655-9D63-45555D74A5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8987" y="854194"/>
            <a:ext cx="4644711" cy="587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707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88B6DBD4-5EE6-48F6-A3BE-8221BE161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087F4E78-35F9-4F9E-AD64-087C0D1D7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2A9D74F-2C42-40A3-A560-A269ACE460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686" y="956831"/>
            <a:ext cx="4833283" cy="580786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B3581BF-2978-4066-A125-75648B6130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8410" y="1114746"/>
            <a:ext cx="5097518" cy="186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6467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B7FF05C5-D90E-4990-9877-FC110E30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B3D2CD8D-5781-41B2-812D-C649C712D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B1B62F7E-B620-4ECF-9E9F-832E0145C2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277" y="1073746"/>
            <a:ext cx="5953125" cy="489585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29BF19F-81F1-44E7-A321-57F34C9D9F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9290" y="1207677"/>
            <a:ext cx="5766322" cy="48081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0A6CA59-943A-44A7-B36E-7915CC0AC5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9289" y="1602874"/>
            <a:ext cx="5766322" cy="490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506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obsah 1">
            <a:extLst>
              <a:ext uri="{FF2B5EF4-FFF2-40B4-BE49-F238E27FC236}">
                <a16:creationId xmlns:a16="http://schemas.microsoft.com/office/drawing/2014/main" id="{AE5CB838-312B-4014-8DDF-9DB37EDB56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04748" y="925963"/>
            <a:ext cx="4575688" cy="5852139"/>
          </a:xfrm>
          <a:prstGeom prst="rect">
            <a:avLst/>
          </a:prstGeom>
        </p:spPr>
      </p:pic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F606C758-FE2F-4E3A-978B-599782E5D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5AB7565A-D2AB-48EF-B408-E4F845AF6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DA37352-4BA8-4C35-90F8-570801C33C3D}"/>
              </a:ext>
            </a:extLst>
          </p:cNvPr>
          <p:cNvSpPr txBox="1"/>
          <p:nvPr/>
        </p:nvSpPr>
        <p:spPr>
          <a:xfrm>
            <a:off x="1593909" y="2756246"/>
            <a:ext cx="5025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Příloha č. 3 – Partnerská smlouva</a:t>
            </a:r>
          </a:p>
        </p:txBody>
      </p:sp>
    </p:spTree>
    <p:extLst>
      <p:ext uri="{BB962C8B-B14F-4D97-AF65-F5344CB8AC3E}">
        <p14:creationId xmlns:p14="http://schemas.microsoft.com/office/powerpoint/2010/main" val="3143234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44DCCEB-57C4-4A22-9259-67C84D333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3746"/>
            <a:ext cx="10515600" cy="5617126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cs-CZ" b="1" u="sng" dirty="0">
                <a:latin typeface="Times New Roman" pitchFamily="18" charset="0"/>
                <a:cs typeface="Times New Roman" pitchFamily="18" charset="0"/>
              </a:rPr>
              <a:t>Hodnocení a výběr projektů: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Potřebné informace naleznete na webu MAS SERVISO </a:t>
            </a:r>
            <a:r>
              <a:rPr lang="cs-CZ" dirty="0">
                <a:latin typeface="Times New Roman" pitchFamily="18" charset="0"/>
                <a:cs typeface="Times New Roman" pitchFamily="18" charset="0"/>
                <a:hlinkClick r:id="rId2"/>
              </a:rPr>
              <a:t>http://www.serviso.cz/serviso/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 kdy jsou u každé vyhlášené výzvy k dispozici potřebné přílohy jak pro problematiku formálního hodnocení a přijatelnosti projektů, tak pro věcné hodnocení projektů.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Proces hodnocení </a:t>
            </a:r>
            <a:r>
              <a:rPr lang="cs-CZ" dirty="0" err="1">
                <a:latin typeface="Times New Roman" pitchFamily="18" charset="0"/>
                <a:cs typeface="Times New Roman" pitchFamily="18" charset="0"/>
              </a:rPr>
              <a:t>FNaP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, věcné hodnocení a výběru projektů pro doporučení k financování zajišťuje MAS SERVISO.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Další část hodnocení projektů – závěrečné ověření způsobilosti projektů provede CRR v souladu s postupem uvedeným v kapitole 3.4 Obecných pravidel.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Žádosti, které nebudou předložené dle pravidel o podání žádosti a v jiných termínech, než uvádí výzva MAS SERVISO / ŘO IROP, nebudou akceptovány.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b="1" u="sng" dirty="0">
                <a:latin typeface="Times New Roman" pitchFamily="18" charset="0"/>
                <a:cs typeface="Times New Roman" pitchFamily="18" charset="0"/>
              </a:rPr>
              <a:t>ISKP14+: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Jedná se o on-line aplikaci, pro práci v systému je nutná registrace s platnou e-mailovou adresou a telefonním číslem, před podáním a odesláním žádosti je nutné mít zřízený elektronický podpis, mít zřízenou datovou schránku.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Registrace do systému ISKP14+: </a:t>
            </a:r>
            <a:r>
              <a:rPr lang="cs-CZ" u="sng" dirty="0">
                <a:latin typeface="Times New Roman" pitchFamily="18" charset="0"/>
                <a:cs typeface="Times New Roman" pitchFamily="18" charset="0"/>
                <a:hlinkClick r:id="rId3"/>
              </a:rPr>
              <a:t>https://mseu.mssf.cz/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b="1" dirty="0">
                <a:latin typeface="Times New Roman" pitchFamily="18" charset="0"/>
                <a:cs typeface="Times New Roman" pitchFamily="18" charset="0"/>
              </a:rPr>
              <a:t>Prohlížeč: Internet Explorer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Elektronická žádost: </a:t>
            </a:r>
            <a:r>
              <a:rPr lang="cs-CZ" u="sng" dirty="0">
                <a:latin typeface="Times New Roman" pitchFamily="18" charset="0"/>
                <a:cs typeface="Times New Roman" pitchFamily="18" charset="0"/>
                <a:hlinkClick r:id="rId4"/>
              </a:rPr>
              <a:t>https://www.mssf.cz/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Edukační videa: </a:t>
            </a:r>
            <a:r>
              <a:rPr lang="cs-CZ" u="sng" dirty="0">
                <a:latin typeface="Times New Roman" pitchFamily="18" charset="0"/>
                <a:cs typeface="Times New Roman" pitchFamily="18" charset="0"/>
                <a:hlinkClick r:id="rId5"/>
              </a:rPr>
              <a:t>http://www.dotaceeu.cz/cs/Jak-na-projekt/Elektronicka-zadost/Edukacni-videa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cs-CZ" dirty="0"/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DB02799E-4988-4487-BC90-0D203CFE6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DA8077E6-1E80-4AE1-B989-5D381E7DF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434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86D5ED-46A6-4EEC-B576-38994EFC0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4033"/>
            <a:ext cx="10515600" cy="1266738"/>
          </a:xfrm>
        </p:spPr>
        <p:txBody>
          <a:bodyPr>
            <a:noAutofit/>
          </a:bodyPr>
          <a:lstStyle/>
          <a:p>
            <a:pPr algn="ctr"/>
            <a:r>
              <a:rPr lang="cs-CZ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výzva MAS SERVISO – IROP - Aktivity zaměřené na posílení kapacity vzdělávacích zařízení na úrovni zřizovatelů MAS SERVISO prostřednictvím spolupráce s příslušnými partnery včetně investic do infrastruktury škol ve vybraných oblastech</a:t>
            </a:r>
            <a:b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20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151BA66-BF05-484A-99BD-B89077C32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9429"/>
            <a:ext cx="10515600" cy="46705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spcAft>
                <a:spcPts val="0"/>
              </a:spcAft>
              <a:buNone/>
            </a:pPr>
            <a:endParaRPr lang="cs-CZ" sz="2100" b="1" dirty="0"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sz="2100" b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IROP: </a:t>
            </a:r>
            <a:r>
              <a:rPr lang="cs-CZ" sz="21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Zvýšení kvality a dostupnosti infrastruktury pro vzdělávání a celoživotní učení</a:t>
            </a:r>
            <a:r>
              <a:rPr lang="cs-CZ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>
              <a:spcAft>
                <a:spcPts val="0"/>
              </a:spcAft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Představení výzvy: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ctr"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Číslo výzvy MAS SERVISO: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309/06_16_075/CLLD_16_01_048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Datum a čas zahájení příjmu žádostí o podporu v MS2014+: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 05. 2019, 12:00 hod.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Datum a čas ukončení příjmu žádostí o podporu v MS2014+: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30. 09. 2019, 12:00 hod.</a:t>
            </a:r>
          </a:p>
          <a:p>
            <a:endParaRPr lang="cs-CZ" dirty="0"/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F134EEF3-FD85-457F-91DC-0230465E5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A80CA411-3C05-40D5-9AE0-E4C2B3DDD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918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50D914D-52CE-41AA-92A4-86F7722F8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1704"/>
            <a:ext cx="10515600" cy="530450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cs-CZ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Finanční alokace výzvy: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Celková částka dotace z Evropského fondu pro regionální rozvoj pro výzvu: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13 566 800,00Kč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Minimální a maximální výše celkových způsobilých výdajů projektu: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Minimální částka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způsobilých výdajů na jeden projekt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500 000, Kč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Maximální částka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způsobilých výdajů na jeden projekt je stanovena na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4 000 000,00 Kč 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cs-CZ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Vazba na výzvu ŘO: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ŘO IROP č. 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68 „Zvyšování kvality a dostupnosti infrastruktury pro vzdělávání a celoživotní učení - Integrované projekty CLLD “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CBB89F1A-9AA0-4A76-9697-66306ECD1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B73549FB-B5A0-4D41-917B-1A018034D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565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76601064-CACD-40CD-A434-974ED5426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3188"/>
            <a:ext cx="10515600" cy="5495925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Projektové žádosti musí být v souladu s </a:t>
            </a:r>
            <a:r>
              <a:rPr 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Místním akčním plánem vzdělávání (MAP)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nebo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Krajským akčním plánem vzdělávání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cs-CZ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Důležité odkazy: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Specifická pravidla pro příjemce a žadatele včetně povinných příloh</a:t>
            </a:r>
          </a:p>
          <a:p>
            <a:pPr marL="285750" lvl="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Obecná pravidla pro žadatele a příjemce včetně povinných příloh</a:t>
            </a:r>
          </a:p>
          <a:p>
            <a:pPr marL="0" indent="0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cs-CZ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6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http://www.irop.mmr.cz/cs/Vyzvy/Seznam/Vyzva-c-68-Zvysovani-kvality-a-dostupnosti-Infrast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Výzva MAS SERVISO </a:t>
            </a:r>
            <a:r>
              <a:rPr lang="cs-CZ" sz="2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http://www.serviso.cz/serviso/index.php?page=article&amp;alias=8-vyzva-irop&amp;pagelist=0&amp;id=112&amp;itemid=34</a:t>
            </a:r>
            <a:endParaRPr lang="cs-CZ" sz="2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Harmonogram výzev</a:t>
            </a:r>
          </a:p>
          <a:p>
            <a:pPr marL="285750" lvl="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Interní postupy pro období 2014 – 2023 včetně povinných příloh</a:t>
            </a:r>
          </a:p>
          <a:p>
            <a:pPr marL="285750" lvl="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Kritéria pro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FNaP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(formální hodnocení a přijatelnost projektu) a věcného hodnocení projektu</a:t>
            </a:r>
          </a:p>
          <a:p>
            <a:pPr marL="285750" lvl="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Kontrolní listy pro hodnocení projektů</a:t>
            </a:r>
          </a:p>
          <a:p>
            <a:pPr marL="285750" lvl="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Výsledky a informace k podaným žádostem přes systém MS2014+</a:t>
            </a:r>
          </a:p>
          <a:p>
            <a:pPr marL="285750" lvl="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Výsledky hodnocení žádostí / projektů </a:t>
            </a:r>
          </a:p>
          <a:p>
            <a:pPr marL="0" indent="0">
              <a:spcAft>
                <a:spcPts val="0"/>
              </a:spcAft>
              <a:buNone/>
            </a:pPr>
            <a:endParaRPr lang="cs-CZ" dirty="0"/>
          </a:p>
        </p:txBody>
      </p:sp>
      <p:pic>
        <p:nvPicPr>
          <p:cNvPr id="6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1E498002-FB95-4639-A41D-33E71CBC5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erviso">
            <a:extLst>
              <a:ext uri="{FF2B5EF4-FFF2-40B4-BE49-F238E27FC236}">
                <a16:creationId xmlns:a16="http://schemas.microsoft.com/office/drawing/2014/main" id="{4205A486-3BB7-4BA1-8637-3ECA3B1F3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553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E262639-D701-4113-BAAD-BB588FFE1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8017"/>
            <a:ext cx="10515600" cy="5632188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cs-CZ" sz="32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Míra podpory:</a:t>
            </a:r>
            <a:endParaRPr lang="cs-CZ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Podíl financování z celkových způsobilých výdajů:		EFRR		95 %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	Příjemce		5 % 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hlavní aktivity projektu musí být vynaloženo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minimálně 85 % celkových způsobilých výdajů projektu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Hlavní aktivity projektu vedou k naplnění cílů a indikátorů projektu.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vedlejší aktivity projektu může být vynaloženo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maximálně 15 % celkových způsobilých výdajů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projektu. Část výdajů na vedlejší aktivity projektu nad 15 % celkových způsobilých výdajů projektu musí být v rozpočtu projektu uvedena jako nezpůsobilý výdaj.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cs-CZ" sz="32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Způsobilé výdaje:</a:t>
            </a:r>
            <a:endParaRPr lang="cs-CZ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musí být vynaloženy v souladu s cíli programu a specifického cíle 2.4,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musí přímo souviset s realizací projektu,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musí vzniknout a být vynaloženy v období od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1. 1. 2016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data ukončení realizace projektu uvedeného v Rozhodnutí/Stanovení výdajů,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musí být doloženy průkaznými doklady,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nesmí přesáhnout výši výdajů uvedenou v každé jednotlivé smlouvě, uzavřené s dodavatelem, příp. jejích dodatcích.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Zaměření aktivit výzvy: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Projektové žádosti musí být v souladu se Strategickým rámcem MAP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/KAP.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Vzdělávací zařízení a jejich projektové záměry musí být uvedeny v seznamu projektových záměrů pro investiční intervence IROP, který se stane přílohou schváleného MAP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/KAP. Tyto schválené dokumenty budou zveřejněny na www.uzemnidimenze.cz. Není podmínkou, aby byl projektový záměr uveden v obou dokumentech současně.</a:t>
            </a:r>
          </a:p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Tato aktivita není zaměřena na podporu středních a vysokých škol.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Rozložení výdajů na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hlavní a vedlejší aktivity projektu je předmětem kontroly CRR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při závěrečném ověření způsobilosti projektu.</a:t>
            </a:r>
          </a:p>
          <a:p>
            <a:endParaRPr lang="cs-CZ" dirty="0"/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A077B0D2-D93C-4065-95AD-1B909395D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5F48BDA8-D17C-4CCA-8B4B-7F55EC325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398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F7D01F4-51BF-4BDE-95BB-B01B1EB76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590" y="1169322"/>
            <a:ext cx="10515600" cy="529679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cs-CZ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Oprávnění žadatelé: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spcAft>
                <a:spcPts val="0"/>
              </a:spcAft>
              <a:buNone/>
            </a:pPr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školy a školská zařízení v oblasti předškolního, základního vzdělávání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další subjekty podílející se na realizaci vzdělávacích aktivit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organizace zřizované nebo zakládané kraji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obce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organizace zřizované nebo zakládané obcemi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nestátní neziskové organizace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církve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církevní organizace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Nestátní neziskové organizace, církve a církevní organizace musí vykonávat činnost v oblasti práce s dětmi a mládeží, v oblasti školství, nebo v oblasti vzdělávání, školení a osvěty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Činnost musí být v zakladatelských dokumentech přesně zapsána. Hlavním účelem jejich činností není vytváření zisku.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071D63D8-3278-4528-B448-EA836D6B8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470B1A22-D787-413C-AC34-2FEE14A57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011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6B1C68-6E20-4A07-83C4-DC82760F4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527" y="3214254"/>
            <a:ext cx="3648363" cy="822037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8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Povinné přílohy žádosti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B730891-6711-49A0-AAC0-44EAFAACF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2859" y="949996"/>
            <a:ext cx="6265141" cy="4528517"/>
          </a:xfrm>
          <a:prstGeom prst="rect">
            <a:avLst/>
          </a:prstGeom>
        </p:spPr>
      </p:pic>
      <p:pic>
        <p:nvPicPr>
          <p:cNvPr id="6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9208A00F-AF14-4160-B5AB-EB1C0B071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erviso">
            <a:extLst>
              <a:ext uri="{FF2B5EF4-FFF2-40B4-BE49-F238E27FC236}">
                <a16:creationId xmlns:a16="http://schemas.microsoft.com/office/drawing/2014/main" id="{B0F29F60-499C-480B-A6EA-002F0AC6C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104080E-5D4B-4533-82D5-1940E3EC62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2858" y="5390911"/>
            <a:ext cx="6265141" cy="78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465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47A94B-AC45-4053-B51C-DCA09AE84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233" y="1073746"/>
            <a:ext cx="10515600" cy="5648457"/>
          </a:xfrm>
        </p:spPr>
        <p:txBody>
          <a:bodyPr>
            <a:normAutofit fontScale="47500" lnSpcReduction="20000"/>
          </a:bodyPr>
          <a:lstStyle/>
          <a:p>
            <a:pPr algn="just">
              <a:spcAft>
                <a:spcPts val="0"/>
              </a:spcAft>
            </a:pPr>
            <a:r>
              <a:rPr lang="cs-CZ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Položkový rozpočet stavby: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Položkový rozpočet stavby žadatel předkládá v </a:t>
            </a:r>
            <a:r>
              <a:rPr lang="cs-CZ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pdf</a:t>
            </a:r>
            <a:r>
              <a:rPr lang="cs-CZ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v elektronické podobě ve formátu .</a:t>
            </a:r>
            <a:r>
              <a:rPr lang="cs-CZ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esoupis</a:t>
            </a:r>
            <a:r>
              <a:rPr lang="cs-CZ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.xc4, Excel VZ nebo v obdobném výstupu z rozpočtové</a:t>
            </a:r>
            <a:r>
              <a:rPr lang="cs-CZ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 softwaru. Po ukončení zadávacího nebo výběrového řízení žadatel doloží také vysoutěžený položkový rozpočet stavby)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Žadatel stanoví ceny stavebních prací za účelem zjištění předpokládané ceny </a:t>
            </a:r>
            <a:r>
              <a:rPr lang="cs-C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způsobilých výdajů hlavních a vedlejších aktivit projektu u nezahájených zakázek na základě stavebního rozpočtu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který je součástí příslušného stupni projektové dokumentace, a přiloží jeho originál ve formátu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pdf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jako povinnou přílohu k žádosti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Stavební rozpočet je nutno členit na stavební objekty, popř. dílčí stavební nebo funkční celky, případně jiné obdobné části a to tak, </a:t>
            </a:r>
            <a:r>
              <a:rPr lang="cs-C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aby bylo možno jednoznačně vymezit způsobilé/nezpůsobilé a hlavní/vedlejší aktivity projektu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 stupni </a:t>
            </a:r>
            <a:r>
              <a:rPr lang="cs-C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připravenosti projektu k realizaci stavby/k zahájení zadávacího nebo výběrového řízení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žadatel dokládá </a:t>
            </a:r>
            <a:r>
              <a:rPr lang="cs-C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položkový rozpočet stavby vypracovaný v rozsahu odpovídajícímu požadavkům vyhlášky č. 230/2012 Sb. (č. 169/2016 od nabytí účinnosti)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Hlavní podporované aktivity: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85 % celkových způsobilých výdajů projektu</a:t>
            </a:r>
            <a:endParaRPr lang="cs-CZ" b="1" u="sng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Předmětem podpory nemůže být rekonstrukce stávajících budov pouze z důvodu nevyhovujícího technického stavu. NELZE POSTAVIT NOVOU  BUDOVU.</a:t>
            </a:r>
          </a:p>
          <a:p>
            <a:endParaRPr lang="cs-CZ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stavby a stavební práce spojené s vybudováním infrastruktury pro zájmové, neformální a celoživotní vzdělávání,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rekonstrukce a stavební úpravy stávající infrastruktury (včetně zabezpečení bezbariérovosti dle vyhlášky č. 398/2009 Sb. O obecných technických požadavcích zabezpečujících bezbariérové užívání staveb),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nákup pozemků a staveb (nemovitostí),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pořízení vybavení budov a učeben,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pořízení kompenzačních pomůcek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Hlavní zaměření projektu musí být ve vazbě na zvýšení nedostatečné kapacity pro zájmové, neformální nebo celoživotní vzdělávání v území. Účelem podporovaných aktivit je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zvýšení kvality vzdělávání v klíčových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kompentencích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vazbě na budoucí uplatnění na trhu práce a sladění nabídky a poptávky na regionálním trhu práce.</a:t>
            </a:r>
          </a:p>
          <a:p>
            <a:endParaRPr lang="cs-CZ" dirty="0"/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C514A661-2A15-4E7D-B0DB-21CD5CF66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019C17BA-3089-484E-836A-786E6DE58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158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F6DC1-9A9C-4933-A64D-303550DC8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3747"/>
            <a:ext cx="10515600" cy="552375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cs-CZ" sz="1800" b="1" dirty="0">
                <a:latin typeface="Times New Roman" panose="02020603050405020304" pitchFamily="18" charset="0"/>
                <a:cs typeface="Times New Roman" pitchFamily="18" charset="0"/>
              </a:rPr>
              <a:t>Klíčovými kompetencemi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jsou: 	komunikace v cizích jazycích</a:t>
            </a:r>
          </a:p>
          <a:p>
            <a:pPr marL="0" indent="0">
              <a:buNone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přírodní vědy</a:t>
            </a:r>
          </a:p>
          <a:p>
            <a:pPr marL="0" indent="0">
              <a:buNone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technické a řemeslné obory</a:t>
            </a:r>
          </a:p>
          <a:p>
            <a:pPr marL="0" indent="0">
              <a:buNone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práce s digitálními technologiemi</a:t>
            </a:r>
          </a:p>
          <a:p>
            <a:pPr marL="0" indent="0">
              <a:buNone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Klíčové kompetence IROP pro </a:t>
            </a:r>
            <a:r>
              <a:rPr lang="cs-C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zájmové a neformální vzdělávání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jsou vázány na vzdělávací oblasti a obory Rámcového vzdělávacího programu pro základní vzdělávání (RVP ZV):	</a:t>
            </a:r>
          </a:p>
          <a:p>
            <a:pPr marL="0" indent="0">
              <a:buNone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Jazyk a jazyková komunikace (Cizí jazyk, Další cizí jazyk)</a:t>
            </a:r>
          </a:p>
          <a:p>
            <a:pPr marL="0" indent="0">
              <a:buNone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Člověk a jeho svět</a:t>
            </a:r>
          </a:p>
          <a:p>
            <a:pPr marL="0" indent="0">
              <a:buNone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Matematika a její aplikace	</a:t>
            </a:r>
          </a:p>
          <a:p>
            <a:pPr marL="0" indent="0">
              <a:buNone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Člověk a příroda (Fyzika, Chemie, Přírodopis, Zeměpis)</a:t>
            </a:r>
          </a:p>
          <a:p>
            <a:pPr marL="0" indent="0">
              <a:buNone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Člověk a svět práce a průřezová témata RVP ZV: Environmentální výchova. </a:t>
            </a:r>
          </a:p>
          <a:p>
            <a:pPr algn="just"/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Klíčová kompetence </a:t>
            </a:r>
            <a:r>
              <a:rPr lang="cs-C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práce s digitálními technologiemi bude podporována pouze ve vazbě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další klíčové kompetence, tedy ve vazbě </a:t>
            </a:r>
            <a:r>
              <a:rPr lang="cs-C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komunikaci v cizím jazyce, přírodní vědy, technické a řemeslné obory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Odborná učebna počítačů sloužící k výuce informatiky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(např. pro rekvalifikační kurzy počítačů) </a:t>
            </a:r>
            <a:r>
              <a:rPr lang="cs-C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relevantním záměrem, pokud bude v MAP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/KAP v seznamu projektových záměrů pro investiční intervence IROP daného zařízení označena klíčová kompetence práce s digitálními technologiemi.</a:t>
            </a:r>
          </a:p>
          <a:p>
            <a:pPr algn="just"/>
            <a:endParaRPr lang="cs-CZ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5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Vedlejší aktivity projektu:</a:t>
            </a:r>
            <a:r>
              <a:rPr lang="cs-CZ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15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15 % celkových způsobilých výdajů projektu</a:t>
            </a:r>
          </a:p>
          <a:p>
            <a:pPr marL="0" indent="0">
              <a:buNone/>
            </a:pPr>
            <a:endParaRPr lang="cs-CZ" sz="1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demolice související s realizací projektu,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úpravy zeleně a venkovního prostranství,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projektová dokumentace, EIA,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zabezpečení výstavby (technický dozor investora, BOZP, autorský dozor),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pořízení služeb bezprostředně související s realizací projektu (příprava a realizace zadávacích a výběrových řízení, zpracování studie proveditelnosti),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povinná publicita (podle kap. 13 Obecných pravidel).</a:t>
            </a:r>
            <a:endParaRPr lang="cs-CZ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7FE13F12-4BD8-4DF3-9C7F-980234D6E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0BDA4EC0-FA33-4F93-BCD1-D45C86241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9104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</TotalTime>
  <Words>793</Words>
  <Application>Microsoft Office PowerPoint</Application>
  <PresentationFormat>Širokoúhlá obrazovka</PresentationFormat>
  <Paragraphs>175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Motiv Office</vt:lpstr>
      <vt:lpstr>IROP - Integrovaný regionální operační program</vt:lpstr>
      <vt:lpstr>8. výzva MAS SERVISO – IROP - Aktivity zaměřené na posílení kapacity vzdělávacích zařízení na úrovni zřizovatelů MAS SERVISO prostřednictvím spolupráce s příslušnými partnery včetně investic do infrastruktury škol ve vybraných oblastech </vt:lpstr>
      <vt:lpstr>Prezentace aplikace PowerPoint</vt:lpstr>
      <vt:lpstr>Prezentace aplikace PowerPoint</vt:lpstr>
      <vt:lpstr>Prezentace aplikace PowerPoint</vt:lpstr>
      <vt:lpstr>Prezentace aplikace PowerPoint</vt:lpstr>
      <vt:lpstr>Povinné přílohy žádosti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Beata2</dc:creator>
  <cp:lastModifiedBy>ServisoTr</cp:lastModifiedBy>
  <cp:revision>30</cp:revision>
  <dcterms:created xsi:type="dcterms:W3CDTF">2018-06-13T06:31:48Z</dcterms:created>
  <dcterms:modified xsi:type="dcterms:W3CDTF">2019-09-19T06:32:39Z</dcterms:modified>
</cp:coreProperties>
</file>