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71" r:id="rId10"/>
    <p:sldId id="270" r:id="rId11"/>
    <p:sldId id="272" r:id="rId12"/>
    <p:sldId id="269" r:id="rId13"/>
    <p:sldId id="263" r:id="rId14"/>
    <p:sldId id="262" r:id="rId15"/>
    <p:sldId id="264" r:id="rId16"/>
    <p:sldId id="265" r:id="rId17"/>
    <p:sldId id="276" r:id="rId18"/>
    <p:sldId id="273" r:id="rId19"/>
    <p:sldId id="274" r:id="rId20"/>
    <p:sldId id="275" r:id="rId21"/>
    <p:sldId id="266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E8D0A0-2B81-4B97-BAE5-BFB84CAF0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B0B51F-C98A-4EAB-94C1-4B155356C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7C1174-D2D2-4185-8598-92971C3E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895C9F-31E3-48C4-AEB3-653B017B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A41BE8-B8AA-49EC-A5B6-3149EEADC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248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33B56-A70B-40EB-A03C-9F6D5A6FA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9136DCE-78B7-4558-ACFC-99F20CB11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AC14BE-B513-49A5-BD1C-77E3EA8D3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DAEFB4-A8D2-4ACC-8336-BECC75F3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75BD49-DF4B-473A-ABD9-0ABC047E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40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901D7BE-4F0C-4D4C-B094-DAAA938E29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6DBB86-8384-4F77-B9D0-92A091E19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2358A0-2681-4062-BC96-1D596B70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2A3522-8256-4DE4-86E8-112AD496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0DE8CF-802E-4998-9D83-5EF5786F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963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A22AF7-2CFD-429A-8122-BDCFE2DEE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742F21-1CED-4534-8657-1C5423C0F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C859BF-A8F7-441D-A775-0A1235134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43130-7231-40CD-8332-72CAFF49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D4605A-9191-4D5D-86E3-81E2EED83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435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34EEAA-6609-4F75-9C21-849F29310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0FE7C8A-443A-4C39-9E80-F165796A4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E5FD4A-F7AB-48E9-A5BD-32D3B6035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A162F3-D509-46D5-819A-277A0975D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338778-6AF4-460A-969E-C2064FD92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36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CDB6F-690C-4D57-964E-8778E491A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33976A-8C68-4711-8041-CF33CA154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02D5029-635E-4DA4-AF67-D6FFC6BC9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71C8D4-26BC-45B2-B0E7-CEC99089C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33DE20B-8A19-4274-8EEA-C9654A46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D6BBF3-31EE-4F67-AA11-48CDB1AF4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48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6D433-0ABC-4A36-9B63-15714287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A5B4765-3B40-431B-A3A9-DEA632AE3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2DC707-56F0-4D6F-80B0-E4EFF9EBF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0D65EC5-D170-4F6E-9684-4B26F83A9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D7FB026-F939-4BD1-9FF7-0F7896BBD2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81C0906-783E-4723-88DD-A16E9D631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FB324F2-8C80-49A2-99C3-4EF922A6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1174605-0EC1-40F9-B8A3-4F467987A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35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A2251-CC1E-4973-9416-D5439CCE0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D93611E-0D43-4745-B618-B12923D87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122C079-6B6D-40F5-9413-D9D66524C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F28A123-F495-4041-A13A-9FA56A4A8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41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497BA57-9315-40A0-81A6-A824DB4D4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16309F9-8604-40BC-873A-2C9C9A38B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83BCA2-C68C-43F6-B7A1-F4FCF28F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63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952267-BA79-4C07-8D12-5B81DBDB2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390EAB-C035-4EBB-BC94-82BAE9B44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4E81670-4565-4980-88F6-5E2264E96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354093-F2A6-4B74-BA9A-5F75340FD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4465A67-0893-4F8A-BEF3-B69C7D63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D3518F-5800-4BEA-B0BD-EB898ED77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85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EA3D0-263A-4261-A54A-7CE5C81EA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2B0179E-0CEB-4197-8C8B-FCB6E0944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0BEAB4B-A4B1-4FC7-A359-F8C243F07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2764DE-5B66-4EF1-BA89-914D3FDF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804EEA-5AB5-46D4-8ABF-22025E4C5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BFC574-FFE5-4A1D-B822-003FB6C7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58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D3F3D48-FCC6-40AA-A310-88ED7C7D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F8CC260-4CA5-4FAE-B5D3-A2754A7D4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A99A1C-4982-4853-A4B3-0D196C6BA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1BD116-B538-4FAB-82A7-8F8541B48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CDA1B2-D7AC-4DD8-B7D7-AA675E14AE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44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://www.serviso.cz/servis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dotaceeu.cz/cs/Jak-na-projekt/Elektronicka-zadost/Edukacni-videa" TargetMode="External"/><Relationship Id="rId4" Type="http://schemas.openxmlformats.org/officeDocument/2006/relationships/hyperlink" Target="https://www.mssf.cz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viso.cz/serviso/index.php?page=article&amp;alias=9-vyzva-irop&amp;pagelist=0&amp;id=113&amp;itemid=34" TargetMode="External"/><Relationship Id="rId2" Type="http://schemas.openxmlformats.org/officeDocument/2006/relationships/hyperlink" Target="http://www.irop.mmr.cz/cs/Vyzvy/Seznam/Vyzva-c-62-Socialni-infrastruktura-integrovane-pr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7B0E9-0833-43EE-8539-A84B887C5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1664"/>
            <a:ext cx="9144000" cy="689921"/>
          </a:xfrm>
        </p:spPr>
        <p:txBody>
          <a:bodyPr>
            <a:normAutofit fontScale="90000"/>
          </a:bodyPr>
          <a:lstStyle/>
          <a:p>
            <a:r>
              <a:rPr lang="cs-CZ" sz="31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IROP - Integrovaný regionální operační</a:t>
            </a:r>
            <a:r>
              <a:rPr lang="cs-CZ" sz="49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1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36BEA8C-39FF-416C-9463-97A5764E2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41585"/>
            <a:ext cx="9144000" cy="4526894"/>
          </a:xfrm>
        </p:spPr>
        <p:txBody>
          <a:bodyPr>
            <a:normAutofit fontScale="92500" lnSpcReduction="10000"/>
          </a:bodyPr>
          <a:lstStyle/>
          <a:p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Seminář pro žadatele</a:t>
            </a:r>
          </a:p>
          <a:p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rámci vyhlášené 9. výzvy MAS SERVISO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Termín konání: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19. 09. 2019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zahájení: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11.00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hodin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konání: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Obecní úřad Třebívlice, Komenského náměstí 17, 411 15 Třebívlice (zasedací místnost)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1026" name="Picture 2" descr="Serviso">
            <a:extLst>
              <a:ext uri="{FF2B5EF4-FFF2-40B4-BE49-F238E27FC236}">
                <a16:creationId xmlns:a16="http://schemas.microsoft.com/office/drawing/2014/main" id="{3EEF4F7B-4517-4481-BD61-49C94382D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7BE918C3-A556-4CC3-A080-18B859371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433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E509E0-3DE7-4F5C-B600-4D4417D98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3357"/>
            <a:ext cx="10515600" cy="557664"/>
          </a:xfrm>
        </p:spPr>
        <p:txBody>
          <a:bodyPr>
            <a:normAutofit/>
          </a:bodyPr>
          <a:lstStyle/>
          <a:p>
            <a:r>
              <a:rPr lang="cs-CZ" sz="2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Projekty se zaměřují na podporu infrastruktury služeb:</a:t>
            </a:r>
            <a:endParaRPr lang="cs-CZ" sz="4000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FBF51F-45DC-4499-8439-DC0AAD2A6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55000" lnSpcReduction="20000"/>
          </a:bodyPr>
          <a:lstStyle/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 denních služeb,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denní stacionáře,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týdenní stacionáře,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domovy pro osoby se zdravotním postižením,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chráněné bydlení,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azylové domy,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domy na půl cesty,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zařízení pro krizovou pomoc,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nízkoprahová denní centra,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nízkoprahová zařízení pro děti a mládež,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noclehárny,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terapeutické komunity,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odborné sociální poradenství,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sociálně terapeutické dílny,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sociální rehabilitace,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pracoviště rané péče,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intervenční centra,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zařízení následné péče,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podpora samostatného bydlení,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pečovatelská služba,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osobní asistence,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odlehčovací služby,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sociálně aktivizační služby pro seniory a osoby se zdravotním postižením,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sociálně aktivizační služby pro rodiny s dětmi,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kontaktní centra, - terénní programy,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tísňová péče,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průvodcovské </a:t>
            </a:r>
            <a:r>
              <a:rPr lang="cs-CZ" dirty="0"/>
              <a:t>a předčitatelské služby.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2D98C774-6D57-4629-BE5E-C062753C0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31CCDC73-B3E6-4340-8CEE-77FF0F6C5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738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757F5-5B00-4181-8EFF-BFDC7E132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02" y="960616"/>
            <a:ext cx="10515600" cy="489069"/>
          </a:xfrm>
        </p:spPr>
        <p:txBody>
          <a:bodyPr>
            <a:normAutofit/>
          </a:bodyPr>
          <a:lstStyle/>
          <a:p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Vedlejší podporované aktivity – Rozvoj sociálních služeb (max. 15% CZV)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870354-A538-43FF-9AD2-36010A56A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demolice staveb na místě realizace projektu, 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zeleň v okolí budov a na budovách (zelené zdi a střechy, aleje, hřiště a parky), 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parkovací stání v rámci areálu nezbytné pro provoz zařízení, 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příjezdové komunikace v areálu zařízení a nezbytné doprovodné vybavení, 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zabezpečení výstavby (technický dozor investora, BOZP, autorský dozor), 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projektová dokumentace stavby, 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studie proveditelnosti, 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pořízení služeb bezprostředně souvisejících s realizací projektu (příprava a realizace zadávacích a výběrových řízení), 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povinná publicita (dle kap. 13 Obecných pravidel), 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nákup služeb, které tvoří součást pořízení dlouhodobého hmotného a nehmotného majetku, nejsou-li tyto služby součástí pořizovací ceny vybavení (např. školení na ovládání pořízeného vybavení, není-li tato služba součástí pořizovací ceny vybavení). 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8E031FE-FB02-42B9-AA50-44E0633BA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CCDBBC15-B99C-4CA3-BBC1-0CC68FD2F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919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655EC9-CCB4-45CE-BEB9-E1D912A51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909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Cílové skupiny:</a:t>
            </a:r>
          </a:p>
          <a:p>
            <a:pPr marL="0" indent="0">
              <a:buNone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Aktivita Rozvoj komunitních center: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Osoby sociálně vyloučené;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Osoby ohrožené sociálním vyloučením;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Osoby se zdravotním postižením.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554FD10E-B6E1-439F-85ED-B4A2860FD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FA34F0E-F930-4F02-9B6C-51DED2E11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526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F6DC1-9A9C-4933-A64D-303550DC8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5273"/>
            <a:ext cx="10515600" cy="5212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Hlavní podporované aktivity – Rozvoj komunitních center (min. 85% CZV)</a:t>
            </a:r>
          </a:p>
          <a:p>
            <a:pPr marL="0" indent="0">
              <a:buNone/>
            </a:pPr>
            <a:endParaRPr lang="cs-CZ" sz="2000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stavby a stavební práce spojené s výstavbou infrastruktury komunitního centra včetně vybudování přípojky pro přivedení inženýrských sítí, 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rekonstrukce a stavební úpravy existujícího objektu a zázemí pro poskytování aktivit komunitních center včetně sociálních služeb, budou-li v projektu poskytovány,  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nákup pozemků, budov a staveb, 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vybavení pro zajištění provozu zařízení ( nemůže být jako samostatný projekt)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pořízení automobilu pro poskytování terénních a ambulantních sociálních služeb.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7FE13F12-4BD8-4DF3-9C7F-980234D6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BDA4EC0-FA33-4F93-BCD1-D45C86241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91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47A94B-AC45-4053-B51C-DCA09AE84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233" y="1073746"/>
            <a:ext cx="10515600" cy="5648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Vedlejší podporované aktivity – Rozvoj komunitních center(max. 15% CZV)</a:t>
            </a:r>
          </a:p>
          <a:p>
            <a:pPr marL="0" indent="0">
              <a:buNone/>
            </a:pPr>
            <a:endParaRPr lang="cs-CZ" sz="2000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/>
              <a:t>demolice staveb na místě realizace projektu, </a:t>
            </a:r>
          </a:p>
          <a:p>
            <a:r>
              <a:rPr lang="cs-CZ" sz="2000" dirty="0"/>
              <a:t>úpravy venkovního prostranství (přístupové cesty v areálu, zeleň, hřiště a herní prvky), </a:t>
            </a:r>
          </a:p>
          <a:p>
            <a:r>
              <a:rPr lang="cs-CZ" sz="2000" dirty="0"/>
              <a:t>zabezpečení výstavby (technický dozor investora, BOZP, autorský dozor), </a:t>
            </a:r>
          </a:p>
          <a:p>
            <a:r>
              <a:rPr lang="cs-CZ" sz="2000" dirty="0"/>
              <a:t>projektová dokumentace stavby,  </a:t>
            </a:r>
          </a:p>
          <a:p>
            <a:r>
              <a:rPr lang="cs-CZ" sz="2000" dirty="0"/>
              <a:t>pořízení služeb bezprostředně souvisejících s realizací projektu (příprava a realizace zadávacích a výběrových řízení), </a:t>
            </a:r>
          </a:p>
          <a:p>
            <a:r>
              <a:rPr lang="cs-CZ" sz="2000" dirty="0"/>
              <a:t>studie proveditelnosti, </a:t>
            </a:r>
          </a:p>
          <a:p>
            <a:r>
              <a:rPr lang="cs-CZ" sz="2000" dirty="0"/>
              <a:t>povinná publicita (dle kap. 13 Obecných pravidel), </a:t>
            </a:r>
          </a:p>
          <a:p>
            <a:r>
              <a:rPr lang="cs-CZ" sz="2000" dirty="0"/>
              <a:t>nákup služeb, které tvoří součást pořízení dlouhodobého hmotného a nehmotného majetku, nejsou-li tyto služby součástí pořizovací ceny vybavení (např. školení na ovládání pořízeného vybavení, není-li tato služba součástí pořizovací ceny vybavení).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C514A661-2A15-4E7D-B0DB-21CD5CF66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19C17BA-3089-484E-836A-786E6DE58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158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36918F-7A81-49B6-813C-026153386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12" y="1073746"/>
            <a:ext cx="10515600" cy="570451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sz="32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b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Indikátory:</a:t>
            </a:r>
            <a:endParaRPr lang="cs-CZ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Žadatel je povinen vybrat indikátory, které odpovídají zvolené aktivitě a náplni projektu. Plánovaná hodnota indikátoru je závazná. Výběr indikátorů je součástí podání žádosti v systému MS2014+.</a:t>
            </a:r>
          </a:p>
          <a:p>
            <a:pPr algn="just"/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K indikátoru musí být v žádosti vyplněna tato datová pole: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výchozí hodnota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 (v případě výstupových indikátorů je vždy 0) a datum, ke kterému byla hodnota stanovena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cílová hodnota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, kterou se žadatel v projektu zavazuje dosáhnout a datum, ke kterému ji musí naplnit</a:t>
            </a: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Nenaplnění či překročení vykazovaného indikátoru k určenému datu jeho naplnění může vést ke krácení nebo nevyplacení dotace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 Jeho neudržení po dobu udržitelnosti může mít charakter porušení rozpočtové kázně s následkem finanční sankce.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Sankce jsou stanoveny v Podmínkách Rozhodnutí, nebo v Podmínkách Stanovení výdajů.</a:t>
            </a:r>
          </a:p>
          <a:p>
            <a:pPr marL="0" indent="0" algn="just">
              <a:buNone/>
            </a:pP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Vykazovat plnění indikátoru bude příjemce podpory ve Zprávách o realizaci projektu a udržení hodnoty indikátoru ve Zprávách o udržitelnosti projektu v datovém poli dosažená hodnota.</a:t>
            </a:r>
          </a:p>
          <a:p>
            <a:pPr marL="0" indent="0" algn="just">
              <a:buNone/>
            </a:pP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AF39B7AA-2185-4208-BC3A-0866A7D54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6D01EE0A-7699-4152-85F4-AAF21FCCC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33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904355-C32B-4948-96FF-4B523A0CE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738"/>
            <a:ext cx="10515600" cy="522613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Indikátory výsledku: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75 10 - Kapacita služeb a sociální práce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Povinný k výběru a k naplnění pro všechny projekty výzvy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Žadatel v žádosti o podporu vyplňuje cílovou hodnotu a datum, ke kterému se zavazuje ji naplnit. K naplnění cílové hodnoty indikátoru musí dojít nejpozději k datu ukončení realizace projektu.</a:t>
            </a:r>
          </a:p>
          <a:p>
            <a:pPr marL="0" indent="0" algn="just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Indikátory výstupu: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54 01 - Počet podpořených zázemí pro služby a sociální práci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Povinný k výběru a k naplnění pro všechny projekty výzvy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Žadatel v žádosti o podporu vyplňuje cílovou hodnotu a datum, ke kterému se zavazuje ji naplnit. K naplnění cílové hodnoty indikátoru musí dojít nejpozději k datu ukončení realizace projektu.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54 02 - Počet poskytovaných druhů sociálních služeb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Povinný k výběru a k naplnění pro všechny projekty výzvy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Žadatel v žádosti o podporu vyplňuje cílovou hodnotu a datum, ke kterému se zavazuje ji naplnit. K naplnění cílové hodnoty indikátoru musí dojít nejpozději k datu ukončení realizace projektu.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Projekty nevykazují žádný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indikátor výsledku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proto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nutné,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aby žadatel plánované výsledky projektu stručně slovně popsal na záložce „Popis projektu“ v MS2014+ při vyplňování žádosti. Do textového pole s názvem „Co je cílem projektu“ žadatel stručně popíše cíle projektu, očekávané výsledky a změny, které mají být prostřednictvím projektu dosaženy.</a:t>
            </a:r>
          </a:p>
          <a:p>
            <a:pPr algn="just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Podrobné informace k jednotlivým indikátorům a závazná pravidla jejich vykazování a výpočtu obsahují metodické listy indikátorů v příloze č. 3 Specifických pravidel pro žadatele a příjemce dané výzvy IROP (č. 62 / CLLD).</a:t>
            </a:r>
          </a:p>
          <a:p>
            <a:pPr algn="ctr"/>
            <a:endParaRPr lang="cs-CZ" i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Místo realizace projektů </a:t>
            </a:r>
            <a:endParaRPr lang="cs-CZ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Území MAS vymezené ve schválené strategii CLLD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Rozhodující není sídlo žadatele, ale místo realizace projektu. </a:t>
            </a:r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606C758-FE2F-4E3A-978B-599782E5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5AB7565A-D2AB-48EF-B408-E4F845AF6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654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D371D2-3885-4EEC-B1F5-FD446BE50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07" y="2928267"/>
            <a:ext cx="4760167" cy="1001465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Povinná příloha MAS</a:t>
            </a:r>
          </a:p>
          <a:p>
            <a:pPr marL="0" indent="0">
              <a:buNone/>
            </a:pPr>
            <a:endParaRPr lang="cs-CZ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9AC19278-B597-4A72-AE3D-5D7322EEF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D5D8BBE6-9974-406D-9B97-59187FECB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28E3C45A-9150-49BC-9C66-170098327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875" y="928839"/>
            <a:ext cx="4567937" cy="557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92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ED89B1-0B2E-40A8-B19E-6B38F3DB4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439" y="854194"/>
            <a:ext cx="10629122" cy="852261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projektů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1DA466F3-8AC0-47B3-877F-0F708579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6335DAE3-83C9-499A-A6AC-795191DAB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2E21D73-90A1-4C8E-ACA3-5D19B3673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3310" y="1371907"/>
            <a:ext cx="8417768" cy="536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78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B7FF05C5-D90E-4990-9877-FC110E30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3D2CD8D-5781-41B2-812D-C649C712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DF7588E2-7146-4286-B35C-EC1267801C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814" y="1388609"/>
            <a:ext cx="9629775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8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6D5ED-46A6-4EEC-B576-38994EFC0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4033"/>
            <a:ext cx="10515600" cy="1266738"/>
          </a:xfrm>
        </p:spPr>
        <p:txBody>
          <a:bodyPr>
            <a:noAutofit/>
          </a:bodyPr>
          <a:lstStyle/>
          <a:p>
            <a:pPr algn="ctr"/>
            <a:r>
              <a:rPr lang="cs-CZ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9.výzva MAS SERVISO-IROP- Rozvoj komunitních a sociálních služeb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51BA66-BF05-484A-99BD-B89077C32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9429"/>
            <a:ext cx="10515600" cy="4670538"/>
          </a:xfrm>
        </p:spPr>
        <p:txBody>
          <a:bodyPr>
            <a:normAutofit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cs-CZ" sz="2100" b="1" u="sng" dirty="0"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sz="17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VAZBA NA VÝZVU IROP Č. 62 „Sociální infrastruktura – integrované projekty CLLD“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Představení výzvy: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Číslo výzvy MAS SERVISO: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195/06_16_072/CLLD_16_01_048</a:t>
            </a:r>
          </a:p>
          <a:p>
            <a:pPr marL="0" indent="0" algn="ctr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Datum a čas zahájení příjmu žádostí o podporu v MS2014+: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 05. 2019, 08:00 hod.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Datum a čas ukončení příjmu žádostí o podporu v MS2014+: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 09. 2019, 12:00 hod.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134EEF3-FD85-457F-91DC-0230465E5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A80CA411-3C05-40D5-9AE0-E4C2B3DDD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918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88B6DBD4-5EE6-48F6-A3BE-8221BE161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87F4E78-35F9-4F9E-AD64-087C0D1D7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F4ACE7D-27B1-4063-BC41-14BA78052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728" y="1073746"/>
            <a:ext cx="5522945" cy="529751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A5B9F6D-AC71-4697-848C-0B7731007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2672" y="1078411"/>
            <a:ext cx="561975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46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4DCCEB-57C4-4A22-9259-67C84D333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3746"/>
            <a:ext cx="10515600" cy="561712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Hodnocení a výběr projektů: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Potřebné informace naleznete na webu MAS SERVISO </a:t>
            </a:r>
            <a:r>
              <a:rPr lang="cs-CZ" dirty="0">
                <a:latin typeface="Times New Roman" pitchFamily="18" charset="0"/>
                <a:cs typeface="Times New Roman" pitchFamily="18" charset="0"/>
                <a:hlinkClick r:id="rId2"/>
              </a:rPr>
              <a:t>http://www.serviso.cz/serviso/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kdy jsou u každé vyhlášené výzvy k dispozici potřebné přílohy jak pro problematiku formálního hodnocení a přijatelnosti projektů, tak pro věcné hodnocení projektů.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Proces hodnocení </a:t>
            </a:r>
            <a:r>
              <a:rPr lang="cs-CZ" dirty="0" err="1">
                <a:latin typeface="Times New Roman" pitchFamily="18" charset="0"/>
                <a:cs typeface="Times New Roman" pitchFamily="18" charset="0"/>
              </a:rPr>
              <a:t>FNaP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, věcné hodnocení a výběru projektů pro doporučení k financování zajišťuje MAS SERVISO.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Další část hodnocení projektů – závěrečné ověření způsobilosti projektů provede CRR v souladu s postupem uvedeným v kapitole 3.4 Obecných pravidel.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Žádosti, které nebudou předložené dle pravidel o podání žádosti a v jiných termínech, než uvádí výzva MAS SERVISO / ŘO IROP, nebudou akceptovány.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ISKP14+: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Jedná se o on-line aplikaci, pro práci v systému je nutná registrace s platnou e-mailovou adresou a telefonním číslem, před podáním a odesláním žádosti je nutné mít zřízený elektronický podpis, mít zřízenou datovou schránku.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Registrace do systému ISKP14+: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3"/>
              </a:rPr>
              <a:t>https://mseu.mssf.cz/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Prohlížeč: Internet Explorer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Elektronická žádost: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4"/>
              </a:rPr>
              <a:t>https://www.mssf.cz/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Edukační videa: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5"/>
              </a:rPr>
              <a:t>http://www.dotaceeu.cz/cs/Jak-na-projekt/Elektronicka-zadost/Edukacni-videa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DB02799E-4988-4487-BC90-0D203CFE6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DA8077E6-1E80-4AE1-B989-5D381E7DF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34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0D914D-52CE-41AA-92A4-86F7722F8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1704"/>
            <a:ext cx="10515600" cy="530450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cs-CZ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Finanční alokace výzvy: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Celková částka dotace z Evropského fondu pro regionální rozvoj pro výzvu: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3 951 340,00 Kč</a:t>
            </a:r>
            <a:endParaRPr lang="cs-CZ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Minimální a maximální výše celkových způsobilých výdajů projektu: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Minimální částka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způsobilých výdajů na jeden projekt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500 000,00 Kč</a:t>
            </a:r>
            <a:endParaRPr lang="cs-CZ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Maximální částka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způsobilých výdajů na jeden projekt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3 951 340,00 Kč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Druh výzvy: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Kolová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Forma podpory: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 – post financování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CBB89F1A-9AA0-4A76-9697-66306ECD1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73549FB-B5A0-4D41-917B-1A018034D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56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76601064-CACD-40CD-A434-974ED5426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3188"/>
            <a:ext cx="10515600" cy="5495925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cs-CZ" sz="26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Důležité odkazy:</a:t>
            </a:r>
            <a:endParaRPr lang="cs-CZ" sz="2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Specifická pravidla pro příjemce a žadatele včetně povinných příloh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Obecná pravidla pro žadatele a příjemce včetně povinných příloh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cs-CZ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http://www.irop.mmr.cz/cs/Vyzvy/Seznam/Vyzva-c-62-Socialni-infrastruktura-integrovane-pro</a:t>
            </a:r>
            <a:endParaRPr lang="cs-CZ" sz="1400" u="sng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Výzva MAS SERVISO </a:t>
            </a:r>
            <a:r>
              <a:rPr lang="cs-CZ" sz="1600" dirty="0">
                <a:hlinkClick r:id="rId3"/>
              </a:rPr>
              <a:t>http://www.serviso.cz/serviso/index.php?page=article&amp;alias=9-vyzva-irop&amp;pagelist=0&amp;id=113&amp;itemid=34</a:t>
            </a:r>
            <a:endParaRPr lang="cs-CZ" sz="1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Interní postupy pro období 2014 – 2023 včetně povinných příloh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Kritéria pro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FNaP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(formální hodnocení a přijatelnost projektu) a věcného hodnocení projektu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Kontrolní listy pro hodnocení projektů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Výsledky a informace k podaným žádostem přes systém MS2014+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Výsledky hodnocení žádostí / projektů </a:t>
            </a:r>
          </a:p>
          <a:p>
            <a:pPr marL="0" indent="0">
              <a:spcAft>
                <a:spcPts val="0"/>
              </a:spcAft>
              <a:buNone/>
            </a:pPr>
            <a:endParaRPr lang="cs-CZ" dirty="0"/>
          </a:p>
        </p:txBody>
      </p:sp>
      <p:pic>
        <p:nvPicPr>
          <p:cNvPr id="6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1E498002-FB95-4639-A41D-33E71CBC5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erviso">
            <a:extLst>
              <a:ext uri="{FF2B5EF4-FFF2-40B4-BE49-F238E27FC236}">
                <a16:creationId xmlns:a16="http://schemas.microsoft.com/office/drawing/2014/main" id="{4205A486-3BB7-4BA1-8637-3ECA3B1F3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553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262639-D701-4113-BAAD-BB588FFE1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8017"/>
            <a:ext cx="10515600" cy="563218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sz="32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Míra podpory:</a:t>
            </a:r>
            <a:endParaRPr lang="cs-CZ" sz="3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Podíl financování z celkových způsobilých výdajů:		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EFRR		95 %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Příjemce		5 % </a:t>
            </a:r>
            <a:endParaRPr lang="cs-CZ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Státní rozpočet 	0%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hlavní aktivity projektu musí být vynaloženo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minimálně 85 % celkových způsobilých výdajů projektu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Hlavní aktivity projektu vedou k naplnění cílů a indikátorů projektu.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vedlejší aktivity projektu může být vynaloženo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maximálně 15 % celkových způsobilých výdajů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projektu. Část výdajů na vedlejší aktivity projektu nad 15 % celkových způsobilých výdajů projektu musí být v rozpočtu projektu uvedena jako nezpůsobilý výdaj.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Způsobilé výdaje: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být vynaloženy v souladu s cíli programu a specifického cíle,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přímo souviset s realizací projektu,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vzniknout a být vynaloženy v období od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1. 1. 2016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data ukončení realizace projektu uvedeného v Rozhodnutí/Stanovení výdajů,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být doloženy průkaznými doklady,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nesmí přesáhnout výši výdajů uvedenou v každé jednotlivé smlouvě, uzavřené s dodavatelem, příp. jejích dodatcích.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Zaměření aktivit výzvy: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Výzva je zaměřená na Aktivitu „Rozvoj sociálních služeb“ a Aktivitu „Rozvoj komunitních center“.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Tato výzva není zaměřena na aktivitu Deinstitucionalizace sociálních služeb a Sociální bydlení.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Rozložení výdajů na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a vedlejší aktivity projektu je předmětem kontroly CRR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 závěrečném ověření způsobilosti projektu.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A077B0D2-D93C-4065-95AD-1B909395D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5F48BDA8-D17C-4CCA-8B4B-7F55EC325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39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7D01F4-51BF-4BDE-95BB-B01B1EB76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90" y="1169322"/>
            <a:ext cx="10515600" cy="529679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Oprávnění žadatelé: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organizace zřizované nebo zakládané obcemi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dobrovolné svazky obcí a organizace zřizované a zakládané dobrovolnými svazky obcí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nestátní neziskové organizace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církve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církevní organizace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Nestátní neziskové organizace, církve a církevní organizace musí vykonávat po dobu udržitelnosti činnost v jedné z oblastí: </a:t>
            </a:r>
          </a:p>
          <a:p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Podpora nebo ochrana osob se zdravotním postižením a znevýhodněných osob</a:t>
            </a:r>
          </a:p>
          <a:p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Sociální služby</a:t>
            </a:r>
          </a:p>
          <a:p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Aktivity sociálního začleňování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Hlavním účelem jejich činností není vytváření zisku.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071D63D8-3278-4528-B448-EA836D6B8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470B1A22-D787-413C-AC34-2FEE14A57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01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AC3273-D22E-46F9-80A0-FF04F84F8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8426"/>
            <a:ext cx="10515600" cy="489069"/>
          </a:xfrm>
        </p:spPr>
        <p:txBody>
          <a:bodyPr>
            <a:normAutofit/>
          </a:bodyPr>
          <a:lstStyle/>
          <a:p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Povinné přílohy žádosti: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5625EE77-A94E-45B9-B6D7-35549F2BC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6A027DB-B638-4EF6-9215-83BB3290C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47A29CEF-3478-4887-A82C-26DE73CCC3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2141344"/>
            <a:ext cx="4146484" cy="343996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849B39A-14F2-4992-AEB3-A103ADB0C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751727"/>
            <a:ext cx="3626498" cy="421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08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7349155-83C2-4F88-B150-6AA2C7C9D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4278"/>
            <a:ext cx="10515600" cy="4842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Cílové skupiny:</a:t>
            </a:r>
          </a:p>
          <a:p>
            <a:pPr marL="0" indent="0">
              <a:buNone/>
            </a:pPr>
            <a:endParaRPr lang="cs-CZ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Aktivita Rozvoj sociálních služeb: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Osoby sociálně vyloučené či ohrožené sociálním vyloučením;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Osoby se zdravotním postižením.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56A4600B-33F5-4CB4-8463-57CADE58A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70BF00C3-5832-42DD-88A6-DB6EE064A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745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CC79BF-7676-451A-B7D4-46E45E88E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39" y="1073746"/>
            <a:ext cx="10900794" cy="56457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Hlavní podporované aktivity – Rozvoj sociálních služeb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stavby, rekonstrukce a úpravy objektu, či zázemí pro poskytování sociální služby,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nákup pozemků a staveb,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pořízení vybavení,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pořízení automobilu pro účely poskytování terénní nebo ambulantní sociální služby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108/2006 Sb., o sociálních službách ve znění pozdějších předpisů.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vést k inkluzi cílových skupin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Podporovány budou projekty, které se zaměřují na vybudování zázemí pro: (viz výzva MAS SERVISO – Zacílení podpory – Aktivita Rozvoj sociálních služeb)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4A5FF22F-0F82-435A-8FAC-640C18688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6585DC2-AA9D-4919-8A67-8A59172F8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678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1707</TotalTime>
  <Words>1085</Words>
  <Application>Microsoft Office PowerPoint</Application>
  <PresentationFormat>Širokoúhlá obrazovka</PresentationFormat>
  <Paragraphs>201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Motiv Office</vt:lpstr>
      <vt:lpstr>IROP - Integrovaný regionální operační program</vt:lpstr>
      <vt:lpstr>9.výzva MAS SERVISO-IROP- Rozvoj komunitních a sociálních služeb</vt:lpstr>
      <vt:lpstr>Prezentace aplikace PowerPoint</vt:lpstr>
      <vt:lpstr>Prezentace aplikace PowerPoint</vt:lpstr>
      <vt:lpstr>Prezentace aplikace PowerPoint</vt:lpstr>
      <vt:lpstr>Prezentace aplikace PowerPoint</vt:lpstr>
      <vt:lpstr>Povinné přílohy žádosti: </vt:lpstr>
      <vt:lpstr>Prezentace aplikace PowerPoint</vt:lpstr>
      <vt:lpstr>Prezentace aplikace PowerPoint</vt:lpstr>
      <vt:lpstr>Projekty se zaměřují na podporu infrastruktury služeb:</vt:lpstr>
      <vt:lpstr>Vedlejší podporované aktivity – Rozvoj sociálních služeb (max. 15% CZV)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Beata2</dc:creator>
  <cp:lastModifiedBy>ServisoTr</cp:lastModifiedBy>
  <cp:revision>43</cp:revision>
  <dcterms:created xsi:type="dcterms:W3CDTF">2018-06-13T06:31:48Z</dcterms:created>
  <dcterms:modified xsi:type="dcterms:W3CDTF">2019-09-19T06:32:56Z</dcterms:modified>
</cp:coreProperties>
</file>