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3" r:id="rId14"/>
    <p:sldId id="278" r:id="rId15"/>
    <p:sldId id="266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8D0A0-2B81-4B97-BAE5-BFB84CAF0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B0B51F-C98A-4EAB-94C1-4B155356C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7C1174-D2D2-4185-8598-92971C3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95C9F-31E3-48C4-AEB3-653B017B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A41BE8-B8AA-49EC-A5B6-3149EEAD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48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33B56-A70B-40EB-A03C-9F6D5A6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136DCE-78B7-4558-ACFC-99F20CB11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AC14BE-B513-49A5-BD1C-77E3EA8D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AEFB4-A8D2-4ACC-8336-BECC75F3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5BD49-DF4B-473A-ABD9-0ABC047E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40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01D7BE-4F0C-4D4C-B094-DAAA938E29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6DBB86-8384-4F77-B9D0-92A091E19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2358A0-2681-4062-BC96-1D596B70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A3522-8256-4DE4-86E8-112AD496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0DE8CF-802E-4998-9D83-5EF5786F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96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22AF7-2CFD-429A-8122-BDCFE2DE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742F21-1CED-4534-8657-1C5423C0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C859BF-A8F7-441D-A775-0A123513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43130-7231-40CD-8332-72CAFF49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D4605A-9191-4D5D-86E3-81E2EED8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3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4EEAA-6609-4F75-9C21-849F2931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FE7C8A-443A-4C39-9E80-F165796A4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E5FD4A-F7AB-48E9-A5BD-32D3B6035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A162F3-D509-46D5-819A-277A0975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338778-6AF4-460A-969E-C2064FD9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36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CDB6F-690C-4D57-964E-8778E491A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33976A-8C68-4711-8041-CF33CA15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02D5029-635E-4DA4-AF67-D6FFC6BC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71C8D4-26BC-45B2-B0E7-CEC99089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3DE20B-8A19-4274-8EEA-C9654A46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6BBF3-31EE-4F67-AA11-48CDB1AF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8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6D433-0ABC-4A36-9B63-15714287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5B4765-3B40-431B-A3A9-DEA632AE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2DC707-56F0-4D6F-80B0-E4EFF9EBF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D65EC5-D170-4F6E-9684-4B26F83A9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D7FB026-F939-4BD1-9FF7-0F7896BBD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1C0906-783E-4723-88DD-A16E9D63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B324F2-8C80-49A2-99C3-4EF922A6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174605-0EC1-40F9-B8A3-4F467987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5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A2251-CC1E-4973-9416-D5439CCE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93611E-0D43-4745-B618-B12923D87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22C079-6B6D-40F5-9413-D9D66524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F28A123-F495-4041-A13A-9FA56A4A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41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497BA57-9315-40A0-81A6-A824DB4D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6309F9-8604-40BC-873A-2C9C9A38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83BCA2-C68C-43F6-B7A1-F4FCF28F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3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52267-BA79-4C07-8D12-5B81DBDB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90EAB-C035-4EBB-BC94-82BAE9B4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4E81670-4565-4980-88F6-5E2264E96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354093-F2A6-4B74-BA9A-5F75340F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465A67-0893-4F8A-BEF3-B69C7D63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D3518F-5800-4BEA-B0BD-EB898ED7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5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EA3D0-263A-4261-A54A-7CE5C81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2B0179E-0CEB-4197-8C8B-FCB6E0944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BEAB4B-A4B1-4FC7-A359-F8C243F07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764DE-5B66-4EF1-BA89-914D3FDF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04EEA-5AB5-46D4-8ABF-22025E4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BFC574-FFE5-4A1D-B822-003FB6C7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58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3F3D48-FCC6-40AA-A310-88ED7C7D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8CC260-4CA5-4FAE-B5D3-A2754A7D4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99A1C-4982-4853-A4B3-0D196C6BA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1BD116-B538-4FAB-82A7-8F8541B48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DA1B2-D7AC-4DD8-B7D7-AA675E14A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4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serviso.cz/servis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dotaceeu.cz/cs/Jak-na-projekt/Elektronicka-zadost/Edukacni-videa" TargetMode="External"/><Relationship Id="rId4" Type="http://schemas.openxmlformats.org/officeDocument/2006/relationships/hyperlink" Target="https://www.mssf.cz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so.cz/serviso/index.php?page=article&amp;alias=10-vyzva-irop&amp;pagelist=0&amp;id=114&amp;itemid=34" TargetMode="External"/><Relationship Id="rId2" Type="http://schemas.openxmlformats.org/officeDocument/2006/relationships/hyperlink" Target="http://www.irop.mmr.cz/cs/Vyzvy/Seznam/Vyzva-c-65-Socialni-podnikani-integrovane-projekt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7B0E9-0833-43EE-8539-A84B887C5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1664"/>
            <a:ext cx="9144000" cy="689921"/>
          </a:xfrm>
        </p:spPr>
        <p:txBody>
          <a:bodyPr>
            <a:normAutofit fontScale="90000"/>
          </a:bodyPr>
          <a:lstStyle/>
          <a:p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IROP - Integrovaný regionální operační</a:t>
            </a:r>
            <a:r>
              <a:rPr lang="cs-CZ" sz="49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6BEA8C-39FF-416C-9463-97A5764E2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41585"/>
            <a:ext cx="9144000" cy="4526894"/>
          </a:xfrm>
        </p:spPr>
        <p:txBody>
          <a:bodyPr>
            <a:normAutofit fontScale="92500" lnSpcReduction="10000"/>
          </a:bodyPr>
          <a:lstStyle/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Seminář pro žadatele</a:t>
            </a: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rámci vyhlášené 10. výzvy MAS SERVISO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19. 09. 2019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zahájení: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12.00 hodin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Obecní úřad Třebívlice, Komenského náměstí 17, 411 15 Třebívlice (zasedací místnost)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026" name="Picture 2" descr="Serviso">
            <a:extLst>
              <a:ext uri="{FF2B5EF4-FFF2-40B4-BE49-F238E27FC236}">
                <a16:creationId xmlns:a16="http://schemas.microsoft.com/office/drawing/2014/main" id="{3EEF4F7B-4517-4481-BD61-49C94382D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BE918C3-A556-4CC3-A080-18B859371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43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904355-C32B-4948-96FF-4B523A0C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738"/>
            <a:ext cx="10515600" cy="52261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Nelze financovat: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Stávající podnikatelské aktivity v rozsahu před zahájením realizace projektu ani provozní výdaje žadatele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zemědělskou prvovýrobu;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komerční turistická zařízení: hotely, botely, motely, penziony, rekreační ubytování, ubytovny (CZ - NACE kód 55 Ubytování);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restaurace, hospody, pivnice, bary; - komerční volnočasová zařízení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provozovny heren, kasin a sázkových kanceláří, sportovní, zábavní a rekreační činnosti a činnosti fitcenter;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lázeňské provozy. 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oblasti stravování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lze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financovat: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drobné provozovny – bistra, kavárny, cukrárny, výrobny svačinek, pražírny kávy s ochutnávkou, výrobny a přípravny občerstvení s prodejem, slouží-li k integraci sociálně vyloučených osob nebo osob ohrožených sociálním vyloučením.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606C758-FE2F-4E3A-978B-599782E5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AB7565A-D2AB-48EF-B408-E4F845AF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654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514E69-C02F-43A2-B31F-B0AAF09CE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998115"/>
            <a:ext cx="10515600" cy="538839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Povinné přílohy žádosti 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F6CC1E5B-C01C-4807-A51A-A1F99CAE07B9}"/>
              </a:ext>
            </a:extLst>
          </p:cNvPr>
          <p:cNvGraphicFramePr>
            <a:graphicFrameLocks noGrp="1"/>
          </p:cNvGraphicFramePr>
          <p:nvPr/>
        </p:nvGraphicFramePr>
        <p:xfrm>
          <a:off x="4224338" y="1254125"/>
          <a:ext cx="3742480" cy="4351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6305">
                  <a:extLst>
                    <a:ext uri="{9D8B030D-6E8A-4147-A177-3AD203B41FA5}">
                      <a16:colId xmlns:a16="http://schemas.microsoft.com/office/drawing/2014/main" val="3607492624"/>
                    </a:ext>
                  </a:extLst>
                </a:gridCol>
                <a:gridCol w="2266175">
                  <a:extLst>
                    <a:ext uri="{9D8B030D-6E8A-4147-A177-3AD203B41FA5}">
                      <a16:colId xmlns:a16="http://schemas.microsoft.com/office/drawing/2014/main" val="1806903916"/>
                    </a:ext>
                  </a:extLst>
                </a:gridCol>
              </a:tblGrid>
              <a:tr h="16925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1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Plná moc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100434636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2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Zadávací a výběrová zařízení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944712853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3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Doklady o právní subjektivitě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966150752"/>
                  </a:ext>
                </a:extLst>
              </a:tr>
              <a:tr h="31735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4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Doklady o prokázání právních vztahů k majetku, který je předmětem projektu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256266288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5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Podnikatelský plán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596888110"/>
                  </a:ext>
                </a:extLst>
              </a:tr>
              <a:tr h="4301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6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Územní rozhodnutí nebo územní souhlas nebo veřejnoprávní smlouva nahrazující územní řízení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710278657"/>
                  </a:ext>
                </a:extLst>
              </a:tr>
              <a:tr h="56419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7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Žádost o stavební povolení nebo ohlášení, případně stavební povolení nebo souhlas s provedením ohlášeného stavebního povolení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475016135"/>
                  </a:ext>
                </a:extLst>
              </a:tr>
              <a:tr h="4443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8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Projektová dokumentace pro vydání stavebního povolení nebo pro ohlášení stavby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30856328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9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Položkový rozpočet stavby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301754372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10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Výpis z rejstříku trestů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236140915"/>
                  </a:ext>
                </a:extLst>
              </a:tr>
              <a:tr h="28914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11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Doklad potvrzující, že OSVČ spadá do cílové skupiny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635177012"/>
                  </a:ext>
                </a:extLst>
              </a:tr>
              <a:tr h="1763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12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Čestné prohlášení o skutečném majiteli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3834946501"/>
                  </a:ext>
                </a:extLst>
              </a:tr>
              <a:tr h="5853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u="none" strike="noStrike">
                          <a:effectLst/>
                        </a:rPr>
                        <a:t>13</a:t>
                      </a:r>
                      <a:endParaRPr lang="cs-CZ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800" u="none" strike="noStrike">
                          <a:effectLst/>
                        </a:rPr>
                        <a:t>Stanovisko stavebního úřadu, že právoplatný dokument k provedení stavby není zapotřebí (Stavba nepodléhá řízení stavebního úřadu nebo není potřeba veřejnoprávní smlouva)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extLst>
                  <a:ext uri="{0D108BD9-81ED-4DB2-BD59-A6C34878D82A}">
                    <a16:rowId xmlns:a16="http://schemas.microsoft.com/office/drawing/2014/main" val="1507414880"/>
                  </a:ext>
                </a:extLst>
              </a:tr>
              <a:tr h="4936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Bližší specifikace náležitostí u požadovaných příloh žádosti o dotaci je uvedena ve Specifických pravidlech výzvy č. 65 (verze 1.0, platnost od 02.12.2016) IROP v kapitole 3.5.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178708"/>
                  </a:ext>
                </a:extLst>
              </a:tr>
            </a:tbl>
          </a:graphicData>
        </a:graphic>
      </p:graphicFrame>
      <p:pic>
        <p:nvPicPr>
          <p:cNvPr id="5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C812392-75F4-4160-8DAD-B6A7E0166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erviso">
            <a:extLst>
              <a:ext uri="{FF2B5EF4-FFF2-40B4-BE49-F238E27FC236}">
                <a16:creationId xmlns:a16="http://schemas.microsoft.com/office/drawing/2014/main" id="{0F6F61D8-2062-413E-9D67-6854745B7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309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B01BDB-430F-427B-B464-19D3DC921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6"/>
            <a:ext cx="10515600" cy="5103217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Indikátory: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1 01 02 – Počet nových </a:t>
            </a:r>
            <a:r>
              <a:rPr lang="cs-CZ" b="1" dirty="0" err="1">
                <a:latin typeface="Times New Roman" pitchFamily="18" charset="0"/>
                <a:cs typeface="Times New Roman" pitchFamily="18" charset="0"/>
              </a:rPr>
              <a:t>podnuků</a:t>
            </a:r>
            <a:r>
              <a:rPr lang="cs-CZ" b="1" dirty="0">
                <a:latin typeface="Times New Roman" pitchFamily="18" charset="0"/>
                <a:cs typeface="Times New Roman" pitchFamily="18" charset="0"/>
              </a:rPr>
              <a:t>, které dostávají podporu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1 04 00 – Zvýšení zaměstnanosti v podporovaných podnicích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1 04 03 – Zvýšení zaměstnanosti v podporovaných podnicích se zaměřením na znevýhodněné skupiny</a:t>
            </a:r>
          </a:p>
          <a:p>
            <a:pPr marL="0" indent="0" algn="just">
              <a:buNone/>
            </a:pPr>
            <a:endParaRPr lang="cs-CZ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Žadatel je povinen vybrat indikátory, které odpovídají zvolené aktivitě a náplni projektu. Plánovaná hodnota indikátoru je závazná. Výběr indikátorů je součástí podání žádosti v systému MS2014+.</a:t>
            </a:r>
          </a:p>
          <a:p>
            <a:pPr algn="just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K indikátoru musí být v žádosti vyplněna tato datová pole: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výchozí hodnota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(v případě výstupových indikátorů je vždy 0) a datum, ke kterému byla hodnota stanovena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cílová hodnota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, kterou se žadatel v projektu zavazuje dosáhnout a datum, ke kterému ji musí naplnit</a:t>
            </a:r>
            <a:r>
              <a:rPr lang="cs-CZ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Nenaplnění či překročení vykazovaného indikátoru k určenému datu jeho naplnění může vést ke krácení nebo nevyplacení dotace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b="1" dirty="0">
                <a:latin typeface="Times New Roman" pitchFamily="18" charset="0"/>
                <a:cs typeface="Times New Roman" pitchFamily="18" charset="0"/>
              </a:rPr>
              <a:t> Jeho neudržení po dobu udržitelnosti může mít charakter porušení rozpočtové kázně s následkem finanční sankce.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Sankce jsou stanoveny v Podmínkách Rozhodnutí, nebo v Podmínkách Stanovení výdajů.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Vykazovat plnění indikátoru bude příjemce podpory ve Zprávách o realizaci projektu a udržení hodnoty indikátoru ve Zprávách o udržitelnosti projektu v datovém poli dosažená hodnota.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algn="just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i="1" dirty="0">
                <a:latin typeface="Times New Roman" pitchFamily="18" charset="0"/>
                <a:cs typeface="Times New Roman" pitchFamily="18" charset="0"/>
              </a:rPr>
              <a:t>Podrobné informace k jednotlivým indikátorům a závazná pravidla jejich vykazování a výpočtu obsahují metodické listy indikátorů v příloze Specifických pravidel pro žadatele a příjemce dané výzvy IROP (č. 65 / CLLD)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3B8BD6E0-3F46-46FB-ACE2-84B4381B7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EDA91DDA-24CF-41CB-A786-196C03E34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813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D89B1-0B2E-40A8-B19E-6B38F3DB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439" y="854194"/>
            <a:ext cx="10629122" cy="5853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projektů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DA466F3-8AC0-47B3-877F-0F708579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335DAE3-83C9-499A-A6AC-795191DA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DB9F9FD-729A-40F5-9465-6EF6C1CED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760" y="1366834"/>
            <a:ext cx="8262479" cy="522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8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C52F5B9-7E7F-47D3-B8E4-0D6275BB83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96" y="854194"/>
            <a:ext cx="5001939" cy="591215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A1DDE8B-2D7B-4D74-BDA8-90D9B4018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462" y="1533797"/>
            <a:ext cx="55530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4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4DCCEB-57C4-4A22-9259-67C84D33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6"/>
            <a:ext cx="10515600" cy="561712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Hodnocení a výběr projektů: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Potřebné informace naleznete na webu MAS SERVISO </a:t>
            </a:r>
            <a:r>
              <a:rPr lang="cs-CZ" dirty="0">
                <a:latin typeface="Times New Roman" pitchFamily="18" charset="0"/>
                <a:cs typeface="Times New Roman" pitchFamily="18" charset="0"/>
                <a:hlinkClick r:id="rId2"/>
              </a:rPr>
              <a:t>http://www.serviso.cz/serviso/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kdy jsou u každé vyhlášené výzvy k dispozici potřebné přílohy jak pro problematiku formálního hodnocení a přijatelnosti projektů, tak pro věcné hodnocení projektů.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Proces hodnocení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FNaP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, věcné hodnocení a výběru projektů pro doporučení k financování zajišťuje MAS SERVISO.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Další část hodnocení projektů – závěrečné ověření způsobilosti projektů provede CRR v souladu s postupem uvedeným v kapitole 3.4 Obecných pravidel.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Žádosti, které nebudou předložené dle pravidel o podání žádosti a v jiných termínech, než uvádí výzva MAS SERVISO / ŘO IROP, nebudou akceptovány.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ISKP14+: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Jedná se o on-line aplikaci, pro práci v systému je nutná registrace s platnou e-mailovou adresou a telefonním číslem, před podáním a odesláním žádosti je nutné mít zřízený elektronický podpis, mít zřízenou datovou schránku.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Registrace do systému ISKP14+: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3"/>
              </a:rPr>
              <a:t>https://mseu.mssf.cz/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Prohlížeč: Internet Explorer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Elektronická žádost: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4"/>
              </a:rPr>
              <a:t>https://www.mssf.cz/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Edukační videa: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5"/>
              </a:rPr>
              <a:t>http://www.dotaceeu.cz/cs/Jak-na-projekt/Elektronicka-zadost/Edukacni-videa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DB02799E-4988-4487-BC90-0D203CFE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DA8077E6-1E80-4AE1-B989-5D381E7DF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6D5ED-46A6-4EEC-B576-38994EFC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033"/>
            <a:ext cx="10515600" cy="1266738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výzva MAS SERVISO – IROP -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Podpora sociálního podnikání</a:t>
            </a:r>
            <a:endParaRPr lang="cs-CZ" sz="2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51BA66-BF05-484A-99BD-B89077C32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467053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cs-CZ" sz="2100" b="1" dirty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Představení výzvy: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Číslo výzvy MAS SERVISO: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092/06_16_074/CLLD_16_01_048</a:t>
            </a:r>
          </a:p>
          <a:p>
            <a:pPr marL="0" indent="0" algn="ctr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zahájení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05. 2019, 08:00 hod.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ukončení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 09. 2019, 12:00 hod.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134EEF3-FD85-457F-91DC-0230465E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A80CA411-3C05-40D5-9AE0-E4C2B3DD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0D914D-52CE-41AA-92A4-86F7722F8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704"/>
            <a:ext cx="10515600" cy="530450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cs-CZ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Finanční alokace výzvy: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Celková částka dotace z Evropského fondu pro regionální rozvoj pro výzvu: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2 000 000,00 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a maximální výše celkových způsobilých výdajů projektu: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400 000, 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Maximální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je stanovena na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2 000 000,00 Kč 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„VAZBA NA VÝZVU ŘO IROP Č. 65 „Sociální podnikání - integrované projekty CLLD“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Doba udržitelnosti je stanovena na 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pět let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provedení poslední platby příjemci ze strany ŘO IROP.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BB89F1A-9AA0-4A76-9697-66306ECD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73549FB-B5A0-4D41-917B-1A018034D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6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76601064-CACD-40CD-A434-974ED5426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188"/>
            <a:ext cx="10515600" cy="54959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Důležité odkazy: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Specifická pravidla pro příjemce a žadatele včetně povinných příloh, Obecná pravidla pro žadatele a příjemce včetně povinných příloh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http://www.irop.mmr.cz/cs/Vyzvy/Seznam/Vyzva-c-65-Socialni-podnikani-integrovane-projekty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Výzva MAS SERVISO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http://www.serviso.cz/serviso/index.php?page=article&amp;alias=10-vyzva-irop&amp;pagelist=0&amp;id=114&amp;itemid=34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Harmonogram výzev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Interní postupy pro období 2014 – 2023 včetně povinných příloh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Kritéria pro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FNaP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(formální hodnocení a přijatelnost projektu) a věcného hodnocení projektu</a:t>
            </a:r>
          </a:p>
          <a:p>
            <a:pPr marL="0" indent="0">
              <a:spcAft>
                <a:spcPts val="0"/>
              </a:spcAft>
              <a:buNone/>
            </a:pPr>
            <a:endParaRPr lang="cs-CZ" dirty="0"/>
          </a:p>
        </p:txBody>
      </p:sp>
      <p:pic>
        <p:nvPicPr>
          <p:cNvPr id="6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E498002-FB95-4639-A41D-33E71CBC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erviso">
            <a:extLst>
              <a:ext uri="{FF2B5EF4-FFF2-40B4-BE49-F238E27FC236}">
                <a16:creationId xmlns:a16="http://schemas.microsoft.com/office/drawing/2014/main" id="{4205A486-3BB7-4BA1-8637-3ECA3B1F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5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262639-D701-4113-BAAD-BB588FFE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017"/>
            <a:ext cx="10515600" cy="563218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Míra podpory: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financování z celkových způsobilých výdajů:		EFRR		95 %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Příjemce		5 % 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hlavní aktivity projektu musí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minimálně 85 % celkových způsobilých výdajů projektu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Hlavní aktivity projektu vedou k naplnění cílů a indikátorů projektu.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vedlejší aktivity projektu může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maximálně 15 % celkových způsobilých výdajů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projektu. Část výdajů na vedlejší aktivity projektu nad 15 % celkových způsobilých výdajů projektu musí být v rozpočtu projektu uvedena jako nezpůsobilý výdaj.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Způsobilé výdaje: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vynaloženy v souladu s cíli programu a specifického cíle 4.1,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přímo souviset s realizací projektu,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vzniknout a být vynaloženy v období od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1. 1. 2016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data ukončení realizace projektu uvedeného v Rozhodnutí/Stanovení výdajů,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doloženy průkaznými doklady,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nesmí přesáhnout výši výdajů uvedenou v každé jednotlivé smlouvě, uzavřené s dodavatelem, příp. jejích dodatcích.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Rozložení výdajů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a vedlejší aktivity projektu je předmětem kontroly CRR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závěrečném ověření způsobilosti projektu.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077B0D2-D93C-4065-95AD-1B909395D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F48BDA8-D17C-4CCA-8B4B-7F55EC32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9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7D01F4-51BF-4BDE-95BB-B01B1EB76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0" y="1169322"/>
            <a:ext cx="10515600" cy="529679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Oprávnění žadatelé: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osoby samostatně výdělečně činné (dále jen „OSVČ“) podle zákona č. 155/1995 Sb., o důchodovém pojištění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obchodní korporace vymezené zákonem č. 90/2012 Sb., o obchodních korporacích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nestátní neziskové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církve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církevní organizace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Cílová skupina:</a:t>
            </a:r>
          </a:p>
          <a:p>
            <a:pPr marL="0" indent="0">
              <a:buNone/>
            </a:pPr>
            <a:endParaRPr lang="cs-CZ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uchazeči o zaměstnání evidovaní na Úřadu práce ČR déle než 1 rok;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uchazeči o zaměstnání, kteří mají opakovaně problém s uplatněním na trhu práce, jejichž doba evidence na Úřadu práce ČR dosáhla v posledních 2 letech souborné délky minimálně 12 měsíců;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osoby, které opustily výkon trestu, a to do 12 měsíců od ukončení výkonu trestu a osoby vykonávající trest odnětí svobody formou domácího vězení;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osoby, které opustily zařízení pro výkon ústavní nebo ochranné výchovny, a to do 12 měsíců od opuštění zařízení;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osoby se zdravotním postižením podle § 67 zákona č. 435/2004 Sb., o zaměstnanosti, ve znění pozdějších předpisů;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azylanti do 12 měsíců od získání azylu, kteří jsou současně uchazeči o zaměstnání evidovanými na Úřadu práce ČR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071D63D8-3278-4528-B448-EA836D6B8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470B1A22-D787-413C-AC34-2FEE14A5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7A94B-AC45-4053-B51C-DCA09AE8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33" y="1073746"/>
            <a:ext cx="10515600" cy="5648457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Podporované aktivity: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Nová výstavba, nákup objektů, stavební úpravy, nákup zařízení a vybavení, které vytvoří podmínky pro sociální podnikání.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Nutné dodržet principy sociálního podnikání: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prospěch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Environmentální prospěch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Ekonomický prospěch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Místní prospěch </a:t>
            </a:r>
          </a:p>
          <a:p>
            <a:pPr marL="0" indent="0" algn="just">
              <a:spcAft>
                <a:spcPts val="0"/>
              </a:spcAft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Principy sociálního podnikání jsou pro příjemce závazné a budou sledovány v průběhu realizace a udržitelnosti projektu. Žadatel popíše naplňování a dodržování principů sociálního podniku v Podnikatelském plánu. Žadatel musí popsat, jak principy sociálního podnikání naplňuje minimálně v období 6 měsíců před podáním žádosti o podporu.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514A661-2A15-4E7D-B0DB-21CD5CF6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19C17BA-3089-484E-836A-786E6DE5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15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F6DC1-9A9C-4933-A64D-303550DC8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273"/>
            <a:ext cx="10515600" cy="52122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prospěch: 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Podmínky zaměstnávání a sociální začleňování osob z cílových skupin: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minimální podíl zaměstnanců z cílových skupin činí 30 % z celkového počtu zaměstnanců sociálního podniku;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zaměstnancem z cílové skupiny musí být uzavřena pracovní smlouva nebo dohoda o pracovní činnosti (dále jen „DPČ“); - minimální úvazek pro zaměstnance z cílových skupin je 0,4 vůči celému úvazku 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Účast zaměstnanců na směřování podniku - Informovanost zaměstnanců o chodu podniku, participace na rozhodování, jsou-li způsobilí 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Důraz na rozvoj pracovních kompetencí znevýhodněných zaměstnanců - Doporučení poskytovat zaměstnancům vzdělávání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FE13F12-4BD8-4DF3-9C7F-980234D6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BDA4EC0-FA33-4F93-BCD1-D45C86241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91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36918F-7A81-49B6-813C-02615338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12" y="1073746"/>
            <a:ext cx="10515600" cy="57045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Environmentální prospěch: </a:t>
            </a:r>
          </a:p>
          <a:p>
            <a:pPr marL="0" indent="0">
              <a:buNone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Zohledňování environmentálních aspektů výroby a spotřeby (formulované zásady podnikání šetrného k životnímu prostředí, např. využití recyklovaných tonerů, papírů, 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automobilů, čističek vody či vzduchu, recyklovatelných obalů, energeticky nenáročných budov a přístrojů, ekologicky šetrných výrobků)</a:t>
            </a:r>
          </a:p>
          <a:p>
            <a:pPr marL="0" indent="0">
              <a:buNone/>
            </a:pP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Ekonomický prospěch: </a:t>
            </a:r>
          </a:p>
          <a:p>
            <a:pPr marL="514350" indent="-514350">
              <a:buAutoNum type="alphaLcParenR"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Zisk je využíván přednostně pro rozvoj sociálního podniku: - Více než 50 % zisku je reinvestováno do rozvoje sociálního podniku </a:t>
            </a:r>
          </a:p>
          <a:p>
            <a:pPr marL="514350" indent="-514350">
              <a:buAutoNum type="alphaLcParenR"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Nezávislost v manažerském rozhodování a řízení na externích zakladatelích nebo zřizovatelích - Pokud externí vlastník či zřizovatel neexistuje, je podmínka naplněna automaticky. </a:t>
            </a:r>
          </a:p>
          <a:p>
            <a:pPr marL="514350" indent="-514350">
              <a:buAutoNum type="alphaLcParenR"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Výnosy sociálního podniku tvoří minimálně z 30 % tržby z prodeje vlastních výrobků nebo z poskytování vlastních služeb</a:t>
            </a:r>
          </a:p>
          <a:p>
            <a:pPr marL="514350" indent="-514350">
              <a:buAutoNum type="alphaLcParenR"/>
            </a:pP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Místní prospěch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>
              <a:buAutoNum type="alphaLcParenR"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Přednostní uspokojování potřeb místní komunity a místní poptávky: odběratelé jsou ze stejného nebo sousedního kraje. Nabídka zboží a služeb vychází vstříc místním potřebám </a:t>
            </a:r>
          </a:p>
          <a:p>
            <a:pPr marL="514350" indent="-514350">
              <a:buAutoNum type="alphaLcParenR"/>
            </a:pP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Využívání přednostně místních zdrojů - Podnik přednostně zaměstnává místní obyvatele nebo nakupuje od místních dodavatelů. 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F39B7AA-2185-4208-BC3A-0866A7D5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D01EE0A-7699-4152-85F4-AAF21FCC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37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906</Words>
  <Application>Microsoft Office PowerPoint</Application>
  <PresentationFormat>Širokoúhlá obrazovka</PresentationFormat>
  <Paragraphs>180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Motiv Office</vt:lpstr>
      <vt:lpstr>IROP - Integrovaný regionální operační program</vt:lpstr>
      <vt:lpstr>10. výzva MAS SERVISO – IROP - Podpora sociálního podnikání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Beata2</dc:creator>
  <cp:lastModifiedBy>ServisoTr</cp:lastModifiedBy>
  <cp:revision>29</cp:revision>
  <dcterms:created xsi:type="dcterms:W3CDTF">2018-06-13T06:31:48Z</dcterms:created>
  <dcterms:modified xsi:type="dcterms:W3CDTF">2019-09-19T06:33:19Z</dcterms:modified>
</cp:coreProperties>
</file>