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8" r:id="rId9"/>
    <p:sldId id="271" r:id="rId10"/>
    <p:sldId id="272" r:id="rId11"/>
    <p:sldId id="269" r:id="rId12"/>
    <p:sldId id="263" r:id="rId13"/>
    <p:sldId id="262" r:id="rId14"/>
    <p:sldId id="264" r:id="rId15"/>
    <p:sldId id="265" r:id="rId16"/>
    <p:sldId id="273" r:id="rId17"/>
    <p:sldId id="276" r:id="rId18"/>
    <p:sldId id="275" r:id="rId19"/>
    <p:sldId id="266"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ata2" initials="B" lastIdx="1" clrIdx="0">
    <p:extLst>
      <p:ext uri="{19B8F6BF-5375-455C-9EA6-DF929625EA0E}">
        <p15:presenceInfo xmlns:p15="http://schemas.microsoft.com/office/powerpoint/2012/main" userId="Beata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2-11T09:27:08.073"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E8D0A0-2B81-4B97-BAE5-BFB84CAF0963}"/>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2B0B51F-C98A-4EAB-94C1-4B155356CE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E7C1174-D2D2-4185-8598-92971C3ED7CF}"/>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5" name="Zástupný symbol pro zápatí 4">
            <a:extLst>
              <a:ext uri="{FF2B5EF4-FFF2-40B4-BE49-F238E27FC236}">
                <a16:creationId xmlns:a16="http://schemas.microsoft.com/office/drawing/2014/main" id="{5D895C9F-31E3-48C4-AEB3-653B017BE80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5A41BE8-B8AA-49EC-A5B6-3149EEADCA16}"/>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482485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E33B56-A70B-40EB-A03C-9F6D5A6FA73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9136DCE-78B7-4558-ACFC-99F20CB1111E}"/>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7AC14BE-B513-49A5-BD1C-77E3EA8D38CF}"/>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5" name="Zástupný symbol pro zápatí 4">
            <a:extLst>
              <a:ext uri="{FF2B5EF4-FFF2-40B4-BE49-F238E27FC236}">
                <a16:creationId xmlns:a16="http://schemas.microsoft.com/office/drawing/2014/main" id="{F8DAEFB4-A8D2-4ACC-8336-BECC75F3D9B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F75BD49-DF4B-473A-ABD9-0ABC047E658E}"/>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33740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901D7BE-4F0C-4D4C-B094-DAAA938E2970}"/>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56DBB86-8384-4F77-B9D0-92A091E199FA}"/>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B2358A0-2681-4062-BC96-1D596B700E38}"/>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5" name="Zástupný symbol pro zápatí 4">
            <a:extLst>
              <a:ext uri="{FF2B5EF4-FFF2-40B4-BE49-F238E27FC236}">
                <a16:creationId xmlns:a16="http://schemas.microsoft.com/office/drawing/2014/main" id="{EC2A3522-8256-4DE4-86E8-112AD4960C4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10DE8CF-802E-4998-9D83-5EF5786F89D8}"/>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086963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A22AF7-2CFD-429A-8122-BDCFE2DEE339}"/>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69742F21-1CED-4534-8657-1C5423C0F82D}"/>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0C859BF-A8F7-441D-A775-0A123513412F}"/>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5" name="Zástupný symbol pro zápatí 4">
            <a:extLst>
              <a:ext uri="{FF2B5EF4-FFF2-40B4-BE49-F238E27FC236}">
                <a16:creationId xmlns:a16="http://schemas.microsoft.com/office/drawing/2014/main" id="{9E443130-7231-40CD-8332-72CAFF494A0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D4605A-9191-4D5D-86E3-81E2EED83E2E}"/>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894435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34EEAA-6609-4F75-9C21-849F2931090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40FE7C8A-443A-4C39-9E80-F165796A4B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FE5FD4A-F7AB-48E9-A5BD-32D3B6035E4C}"/>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5" name="Zástupný symbol pro zápatí 4">
            <a:extLst>
              <a:ext uri="{FF2B5EF4-FFF2-40B4-BE49-F238E27FC236}">
                <a16:creationId xmlns:a16="http://schemas.microsoft.com/office/drawing/2014/main" id="{B6A162F3-D509-46D5-819A-277A0975D8E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C338778-6AF4-460A-969E-C2064FD924B0}"/>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935364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7CDB6F-690C-4D57-964E-8778E491AA48}"/>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7833976A-8C68-4711-8041-CF33CA154121}"/>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02D5029-635E-4DA4-AF67-D6FFC6BC9F9A}"/>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A71C8D4-26BC-45B2-B0E7-CEC99089CE0A}"/>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6" name="Zástupný symbol pro zápatí 5">
            <a:extLst>
              <a:ext uri="{FF2B5EF4-FFF2-40B4-BE49-F238E27FC236}">
                <a16:creationId xmlns:a16="http://schemas.microsoft.com/office/drawing/2014/main" id="{433DE20B-8A19-4274-8EEA-C9654A464EE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BD6BBF3-31EE-4F67-AA11-48CDB1AF4D53}"/>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178488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06D433-0ABC-4A36-9B63-15714287F42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4A5B4765-3B40-431B-A3A9-DEA632AE39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122DC707-56F0-4D6F-80B0-E4EFF9EBF2B0}"/>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10D65EC5-D170-4F6E-9684-4B26F83A97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3D7FB026-F939-4BD1-9FF7-0F7896BBD226}"/>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81C0906-783E-4723-88DD-A16E9D6312F5}"/>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8" name="Zástupný symbol pro zápatí 7">
            <a:extLst>
              <a:ext uri="{FF2B5EF4-FFF2-40B4-BE49-F238E27FC236}">
                <a16:creationId xmlns:a16="http://schemas.microsoft.com/office/drawing/2014/main" id="{4FB324F2-8C80-49A2-99C3-4EF922A6800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1174605-0EC1-40F9-B8A3-4F467987A9CF}"/>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499359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9A2251-CC1E-4973-9416-D5439CCE086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D93611E-0D43-4745-B618-B12923D87C1E}"/>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4" name="Zástupný symbol pro zápatí 3">
            <a:extLst>
              <a:ext uri="{FF2B5EF4-FFF2-40B4-BE49-F238E27FC236}">
                <a16:creationId xmlns:a16="http://schemas.microsoft.com/office/drawing/2014/main" id="{D122C079-6B6D-40F5-9413-D9D66524CC4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F28A123-F495-4041-A13A-9FA56A4A83A8}"/>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63741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497BA57-9315-40A0-81A6-A824DB4D4E1C}"/>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3" name="Zástupný symbol pro zápatí 2">
            <a:extLst>
              <a:ext uri="{FF2B5EF4-FFF2-40B4-BE49-F238E27FC236}">
                <a16:creationId xmlns:a16="http://schemas.microsoft.com/office/drawing/2014/main" id="{016309F9-8604-40BC-873A-2C9C9A38B53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D083BCA2-C68C-43F6-B7A1-F4FCF28F4A4C}"/>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2350634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952267-BA79-4C07-8D12-5B81DBDB2DB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19390EAB-C035-4EBB-BC94-82BAE9B448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4E81670-4565-4980-88F6-5E2264E96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CC354093-F2A6-4B74-BA9A-5F75340FD74D}"/>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6" name="Zástupný symbol pro zápatí 5">
            <a:extLst>
              <a:ext uri="{FF2B5EF4-FFF2-40B4-BE49-F238E27FC236}">
                <a16:creationId xmlns:a16="http://schemas.microsoft.com/office/drawing/2014/main" id="{74465A67-0893-4F8A-BEF3-B69C7D638B4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D3518F-5800-4BEA-B0BD-EB898ED77301}"/>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159885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6EA3D0-263A-4261-A54A-7CE5C81EA07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2B0179E-0CEB-4197-8C8B-FCB6E0944F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90BEAB4B-A4B1-4FC7-A359-F8C243F07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AD2764DE-5B66-4EF1-BA89-914D3FDF1C53}"/>
              </a:ext>
            </a:extLst>
          </p:cNvPr>
          <p:cNvSpPr>
            <a:spLocks noGrp="1"/>
          </p:cNvSpPr>
          <p:nvPr>
            <p:ph type="dt" sz="half" idx="10"/>
          </p:nvPr>
        </p:nvSpPr>
        <p:spPr/>
        <p:txBody>
          <a:bodyPr/>
          <a:lstStyle/>
          <a:p>
            <a:fld id="{3446C2AD-3139-4974-B895-466CE38309F8}" type="datetimeFigureOut">
              <a:rPr lang="cs-CZ" smtClean="0"/>
              <a:t>19.09.2019</a:t>
            </a:fld>
            <a:endParaRPr lang="cs-CZ"/>
          </a:p>
        </p:txBody>
      </p:sp>
      <p:sp>
        <p:nvSpPr>
          <p:cNvPr id="6" name="Zástupný symbol pro zápatí 5">
            <a:extLst>
              <a:ext uri="{FF2B5EF4-FFF2-40B4-BE49-F238E27FC236}">
                <a16:creationId xmlns:a16="http://schemas.microsoft.com/office/drawing/2014/main" id="{49804EEA-5AB5-46D4-8ABF-22025E4C59E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FBFC574-FFE5-4A1D-B822-003FB6C7649C}"/>
              </a:ext>
            </a:extLst>
          </p:cNvPr>
          <p:cNvSpPr>
            <a:spLocks noGrp="1"/>
          </p:cNvSpPr>
          <p:nvPr>
            <p:ph type="sldNum" sz="quarter" idx="12"/>
          </p:nvPr>
        </p:nvSpPr>
        <p:spPr/>
        <p:txBody>
          <a:bodyPr/>
          <a:lstStyle/>
          <a:p>
            <a:fld id="{B9D93101-2C06-47A1-96AF-4A32B1767B9F}" type="slidenum">
              <a:rPr lang="cs-CZ" smtClean="0"/>
              <a:t>‹#›</a:t>
            </a:fld>
            <a:endParaRPr lang="cs-CZ"/>
          </a:p>
        </p:txBody>
      </p:sp>
    </p:spTree>
    <p:extLst>
      <p:ext uri="{BB962C8B-B14F-4D97-AF65-F5344CB8AC3E}">
        <p14:creationId xmlns:p14="http://schemas.microsoft.com/office/powerpoint/2010/main" val="3231589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D3F3D48-FCC6-40AA-A310-88ED7C7D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3F8CC260-4CA5-4FAE-B5D3-A2754A7D4B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8A99A1C-4982-4853-A4B3-0D196C6BA9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6C2AD-3139-4974-B895-466CE38309F8}" type="datetimeFigureOut">
              <a:rPr lang="cs-CZ" smtClean="0"/>
              <a:t>19.09.2019</a:t>
            </a:fld>
            <a:endParaRPr lang="cs-CZ"/>
          </a:p>
        </p:txBody>
      </p:sp>
      <p:sp>
        <p:nvSpPr>
          <p:cNvPr id="5" name="Zástupný symbol pro zápatí 4">
            <a:extLst>
              <a:ext uri="{FF2B5EF4-FFF2-40B4-BE49-F238E27FC236}">
                <a16:creationId xmlns:a16="http://schemas.microsoft.com/office/drawing/2014/main" id="{591BD116-B538-4FAB-82A7-8F8541B48B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2CDA1B2-D7AC-4DD8-B7D7-AA675E14AE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93101-2C06-47A1-96AF-4A32B1767B9F}" type="slidenum">
              <a:rPr lang="cs-CZ" smtClean="0"/>
              <a:t>‹#›</a:t>
            </a:fld>
            <a:endParaRPr lang="cs-CZ"/>
          </a:p>
        </p:txBody>
      </p:sp>
    </p:spTree>
    <p:extLst>
      <p:ext uri="{BB962C8B-B14F-4D97-AF65-F5344CB8AC3E}">
        <p14:creationId xmlns:p14="http://schemas.microsoft.com/office/powerpoint/2010/main" val="839445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hyperlink" Target="https://mseu.mssf.cz/" TargetMode="External"/><Relationship Id="rId7" Type="http://schemas.openxmlformats.org/officeDocument/2006/relationships/image" Target="../media/image1.png"/><Relationship Id="rId2" Type="http://schemas.openxmlformats.org/officeDocument/2006/relationships/hyperlink" Target="http://www.serviso.cz/serviso/"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www.dotaceeu.cz/cs/Jak-na-projekt/Elektronicka-zadost/Edukacni-videa" TargetMode="External"/><Relationship Id="rId4" Type="http://schemas.openxmlformats.org/officeDocument/2006/relationships/hyperlink" Target="https://www.mssf.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erviso.cz/serviso/index.php?page=article&amp;alias=11-vyzva-irop&amp;pagelist=0&amp;id=115&amp;itemid=34" TargetMode="External"/><Relationship Id="rId2" Type="http://schemas.openxmlformats.org/officeDocument/2006/relationships/hyperlink" Target="http://www.irop.mmr.cz/cs/Vyzvy/Seznam/Vyzva-c-85-Socialni-bydleni-in-projekty-CLLD"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67B0E9-0833-43EE-8539-A84B887C581E}"/>
              </a:ext>
            </a:extLst>
          </p:cNvPr>
          <p:cNvSpPr>
            <a:spLocks noGrp="1"/>
          </p:cNvSpPr>
          <p:nvPr>
            <p:ph type="ctrTitle"/>
          </p:nvPr>
        </p:nvSpPr>
        <p:spPr>
          <a:xfrm>
            <a:off x="1524000" y="1151664"/>
            <a:ext cx="9144000" cy="689921"/>
          </a:xfrm>
        </p:spPr>
        <p:txBody>
          <a:bodyPr>
            <a:normAutofit fontScale="90000"/>
          </a:bodyPr>
          <a:lstStyle/>
          <a:p>
            <a:r>
              <a:rPr lang="cs-CZ" sz="3100" b="1" kern="0" dirty="0">
                <a:latin typeface="Times New Roman" panose="02020603050405020304" pitchFamily="18" charset="0"/>
                <a:ea typeface="Times New Roman" panose="02020603050405020304" pitchFamily="18" charset="0"/>
                <a:cs typeface="Times New Roman" panose="02020603050405020304" pitchFamily="18" charset="0"/>
              </a:rPr>
              <a:t>IROP - Integrovaný regionální operační</a:t>
            </a:r>
            <a:r>
              <a:rPr lang="cs-CZ" sz="4900" b="1" kern="0" dirty="0">
                <a:latin typeface="Times New Roman" panose="02020603050405020304" pitchFamily="18" charset="0"/>
                <a:ea typeface="Times New Roman" panose="02020603050405020304" pitchFamily="18" charset="0"/>
                <a:cs typeface="Times New Roman" panose="02020603050405020304" pitchFamily="18" charset="0"/>
              </a:rPr>
              <a:t> </a:t>
            </a:r>
            <a:r>
              <a:rPr lang="cs-CZ" sz="3100" b="1" kern="0" dirty="0">
                <a:latin typeface="Times New Roman" panose="02020603050405020304" pitchFamily="18" charset="0"/>
                <a:ea typeface="Times New Roman" panose="02020603050405020304" pitchFamily="18" charset="0"/>
                <a:cs typeface="Times New Roman" panose="02020603050405020304" pitchFamily="18" charset="0"/>
              </a:rPr>
              <a:t>program</a:t>
            </a:r>
            <a:endParaRPr lang="cs-CZ" dirty="0"/>
          </a:p>
        </p:txBody>
      </p:sp>
      <p:sp>
        <p:nvSpPr>
          <p:cNvPr id="3" name="Podnadpis 2">
            <a:extLst>
              <a:ext uri="{FF2B5EF4-FFF2-40B4-BE49-F238E27FC236}">
                <a16:creationId xmlns:a16="http://schemas.microsoft.com/office/drawing/2014/main" id="{936BEA8C-39FF-416C-9463-97A5764E231A}"/>
              </a:ext>
            </a:extLst>
          </p:cNvPr>
          <p:cNvSpPr>
            <a:spLocks noGrp="1"/>
          </p:cNvSpPr>
          <p:nvPr>
            <p:ph type="subTitle" idx="1"/>
          </p:nvPr>
        </p:nvSpPr>
        <p:spPr>
          <a:xfrm>
            <a:off x="1524000" y="1841585"/>
            <a:ext cx="9144000" cy="4526894"/>
          </a:xfrm>
        </p:spPr>
        <p:txBody>
          <a:bodyPr>
            <a:normAutofit fontScale="92500" lnSpcReduction="10000"/>
          </a:bodyPr>
          <a:lstStyle/>
          <a:p>
            <a:endPar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cs-CZ" b="1" u="sng" dirty="0">
                <a:solidFill>
                  <a:schemeClr val="accent1">
                    <a:lumMod val="75000"/>
                  </a:schemeClr>
                </a:solidFill>
                <a:latin typeface="Times New Roman" panose="02020603050405020304" pitchFamily="18" charset="0"/>
                <a:cs typeface="Times New Roman" panose="02020603050405020304" pitchFamily="18" charset="0"/>
              </a:rPr>
              <a:t>Seminář pro žadatele</a:t>
            </a:r>
          </a:p>
          <a:p>
            <a:r>
              <a:rPr lang="cs-CZ" b="1" u="sng" dirty="0">
                <a:solidFill>
                  <a:schemeClr val="accent1">
                    <a:lumMod val="75000"/>
                  </a:schemeClr>
                </a:solidFill>
                <a:latin typeface="Times New Roman" panose="02020603050405020304" pitchFamily="18" charset="0"/>
                <a:cs typeface="Times New Roman" panose="02020603050405020304" pitchFamily="18" charset="0"/>
              </a:rPr>
              <a:t>v rámci vyhlášené 11. výzvy MAS SERVISO</a:t>
            </a:r>
          </a:p>
          <a:p>
            <a:endPar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cs-CZ" b="1" dirty="0">
                <a:latin typeface="Times New Roman" panose="02020603050405020304" pitchFamily="18" charset="0"/>
                <a:cs typeface="Times New Roman" panose="02020603050405020304" pitchFamily="18" charset="0"/>
              </a:rPr>
              <a:t>Termín konání:</a:t>
            </a:r>
            <a:endParaRPr lang="cs-CZ" dirty="0">
              <a:latin typeface="Times New Roman" panose="02020603050405020304" pitchFamily="18" charset="0"/>
              <a:cs typeface="Times New Roman" panose="02020603050405020304" pitchFamily="18" charset="0"/>
            </a:endParaRPr>
          </a:p>
          <a:p>
            <a:r>
              <a:rPr lang="cs-CZ" b="1" dirty="0">
                <a:solidFill>
                  <a:schemeClr val="accent1">
                    <a:lumMod val="75000"/>
                  </a:schemeClr>
                </a:solidFill>
                <a:latin typeface="Times New Roman" panose="02020603050405020304" pitchFamily="18" charset="0"/>
                <a:cs typeface="Times New Roman" panose="02020603050405020304" pitchFamily="18" charset="0"/>
              </a:rPr>
              <a:t>19. 09. 2019</a:t>
            </a:r>
          </a:p>
          <a:p>
            <a:r>
              <a:rPr lang="cs-CZ" b="1" dirty="0">
                <a:latin typeface="Times New Roman" panose="02020603050405020304" pitchFamily="18" charset="0"/>
                <a:cs typeface="Times New Roman" panose="02020603050405020304" pitchFamily="18" charset="0"/>
              </a:rPr>
              <a:t>Čas zahájení:</a:t>
            </a:r>
            <a:endParaRPr lang="cs-CZ" dirty="0">
              <a:latin typeface="Times New Roman" panose="02020603050405020304" pitchFamily="18" charset="0"/>
              <a:cs typeface="Times New Roman" panose="02020603050405020304" pitchFamily="18" charset="0"/>
            </a:endParaRPr>
          </a:p>
          <a:p>
            <a:r>
              <a:rPr lang="cs-CZ" b="1">
                <a:solidFill>
                  <a:schemeClr val="accent1">
                    <a:lumMod val="75000"/>
                  </a:schemeClr>
                </a:solidFill>
                <a:latin typeface="Times New Roman" panose="02020603050405020304" pitchFamily="18" charset="0"/>
                <a:cs typeface="Times New Roman" panose="02020603050405020304" pitchFamily="18" charset="0"/>
              </a:rPr>
              <a:t>13.00 </a:t>
            </a:r>
            <a:r>
              <a:rPr lang="cs-CZ" b="1" dirty="0">
                <a:solidFill>
                  <a:schemeClr val="accent1">
                    <a:lumMod val="75000"/>
                  </a:schemeClr>
                </a:solidFill>
                <a:latin typeface="Times New Roman" panose="02020603050405020304" pitchFamily="18" charset="0"/>
                <a:cs typeface="Times New Roman" panose="02020603050405020304" pitchFamily="18" charset="0"/>
              </a:rPr>
              <a:t>hodin</a:t>
            </a:r>
          </a:p>
          <a:p>
            <a:r>
              <a:rPr lang="cs-CZ" b="1" dirty="0">
                <a:latin typeface="Times New Roman" panose="02020603050405020304" pitchFamily="18" charset="0"/>
                <a:cs typeface="Times New Roman" panose="02020603050405020304" pitchFamily="18" charset="0"/>
              </a:rPr>
              <a:t>Místo konání:</a:t>
            </a:r>
            <a:endParaRPr lang="cs-CZ" dirty="0">
              <a:latin typeface="Times New Roman" panose="02020603050405020304" pitchFamily="18" charset="0"/>
              <a:cs typeface="Times New Roman" panose="02020603050405020304" pitchFamily="18" charset="0"/>
            </a:endParaRPr>
          </a:p>
          <a:p>
            <a:r>
              <a:rPr lang="cs-CZ" b="1" dirty="0">
                <a:solidFill>
                  <a:schemeClr val="accent1">
                    <a:lumMod val="75000"/>
                  </a:schemeClr>
                </a:solidFill>
                <a:latin typeface="Times New Roman" panose="02020603050405020304" pitchFamily="18" charset="0"/>
                <a:cs typeface="Times New Roman" panose="02020603050405020304" pitchFamily="18" charset="0"/>
              </a:rPr>
              <a:t>Obecní úřad Třebívlice, Komenského náměstí 17, 411 15 Třebívlice (zasedací místnost)</a:t>
            </a:r>
          </a:p>
          <a:p>
            <a:endParaRPr lang="cs-CZ" b="1" dirty="0">
              <a:solidFill>
                <a:schemeClr val="accent1">
                  <a:lumMod val="75000"/>
                </a:schemeClr>
              </a:solidFill>
              <a:latin typeface="Times New Roman" panose="02020603050405020304" pitchFamily="18" charset="0"/>
              <a:cs typeface="Times New Roman" panose="02020603050405020304" pitchFamily="18" charset="0"/>
            </a:endParaRPr>
          </a:p>
          <a:p>
            <a:endParaRPr lang="cs-CZ" dirty="0"/>
          </a:p>
        </p:txBody>
      </p:sp>
      <p:pic>
        <p:nvPicPr>
          <p:cNvPr id="1026" name="Picture 2" descr="Serviso">
            <a:extLst>
              <a:ext uri="{FF2B5EF4-FFF2-40B4-BE49-F238E27FC236}">
                <a16:creationId xmlns:a16="http://schemas.microsoft.com/office/drawing/2014/main" id="{3EEF4F7B-4517-4481-BD61-49C94382D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serviso.cz/serviso/pictures/originals/p-n14980532271-eu.png">
            <a:extLst>
              <a:ext uri="{FF2B5EF4-FFF2-40B4-BE49-F238E27FC236}">
                <a16:creationId xmlns:a16="http://schemas.microsoft.com/office/drawing/2014/main" id="{7BE918C3-A556-4CC3-A080-18B859371A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433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7757F5-5B00-4181-8EFF-BFDC7E13269A}"/>
              </a:ext>
            </a:extLst>
          </p:cNvPr>
          <p:cNvSpPr>
            <a:spLocks noGrp="1"/>
          </p:cNvSpPr>
          <p:nvPr>
            <p:ph type="title"/>
          </p:nvPr>
        </p:nvSpPr>
        <p:spPr>
          <a:xfrm>
            <a:off x="716902" y="960616"/>
            <a:ext cx="10515600" cy="489069"/>
          </a:xfrm>
        </p:spPr>
        <p:txBody>
          <a:bodyPr>
            <a:normAutofit/>
          </a:bodyPr>
          <a:lstStyle/>
          <a:p>
            <a:r>
              <a:rPr lang="cs-CZ" sz="2400"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Vedlejší podporované aktivity – (max. 15% CZV)</a:t>
            </a:r>
            <a:endParaRPr lang="cs-CZ" dirty="0"/>
          </a:p>
        </p:txBody>
      </p:sp>
      <p:sp>
        <p:nvSpPr>
          <p:cNvPr id="3" name="Zástupný symbol pro obsah 2">
            <a:extLst>
              <a:ext uri="{FF2B5EF4-FFF2-40B4-BE49-F238E27FC236}">
                <a16:creationId xmlns:a16="http://schemas.microsoft.com/office/drawing/2014/main" id="{62870354-A538-43FF-9AD2-36010A56A67D}"/>
              </a:ext>
            </a:extLst>
          </p:cNvPr>
          <p:cNvSpPr>
            <a:spLocks noGrp="1"/>
          </p:cNvSpPr>
          <p:nvPr>
            <p:ph idx="1"/>
          </p:nvPr>
        </p:nvSpPr>
        <p:spPr/>
        <p:txBody>
          <a:bodyPr>
            <a:normAutofit/>
          </a:bodyPr>
          <a:lstStyle/>
          <a:p>
            <a:r>
              <a:rPr lang="cs-CZ" sz="1800" dirty="0"/>
              <a:t>Technický dozor investora, BOZP, autorský dozor, </a:t>
            </a:r>
          </a:p>
          <a:p>
            <a:r>
              <a:rPr lang="cs-CZ" sz="1800" dirty="0"/>
              <a:t>zeleň v okolí budov a na budovách, </a:t>
            </a:r>
          </a:p>
          <a:p>
            <a:r>
              <a:rPr lang="cs-CZ" sz="1800" dirty="0"/>
              <a:t>demolice původního objektu na místě realizace projektu, </a:t>
            </a:r>
          </a:p>
          <a:p>
            <a:r>
              <a:rPr lang="cs-CZ" sz="1800" dirty="0"/>
              <a:t>projektová dokumentace stavby,  studie proveditelnosti, </a:t>
            </a:r>
          </a:p>
          <a:p>
            <a:r>
              <a:rPr lang="cs-CZ" sz="1800" dirty="0"/>
              <a:t>zpracování zadávacích podmínek k zakázkám a organizace výběrových a zadávacích řízení, </a:t>
            </a:r>
          </a:p>
          <a:p>
            <a:r>
              <a:rPr lang="cs-CZ" sz="1800" dirty="0"/>
              <a:t>povinná publicita.</a:t>
            </a:r>
            <a:endParaRPr lang="cs-CZ" sz="1800" dirty="0">
              <a:latin typeface="Times New Roman" panose="02020603050405020304" pitchFamily="18" charset="0"/>
              <a:cs typeface="Times New Roman" panose="02020603050405020304" pitchFamily="18" charset="0"/>
            </a:endParaRPr>
          </a:p>
        </p:txBody>
      </p:sp>
      <p:pic>
        <p:nvPicPr>
          <p:cNvPr id="4" name="Picture 4" descr="http://www.serviso.cz/serviso/pictures/originals/p-n14980532271-eu.png">
            <a:extLst>
              <a:ext uri="{FF2B5EF4-FFF2-40B4-BE49-F238E27FC236}">
                <a16:creationId xmlns:a16="http://schemas.microsoft.com/office/drawing/2014/main" id="{F8E031FE-FB02-42B9-AA50-44E0633BA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CCDBBC15-B99C-4CA3-BBC1-0CC68FD2F6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919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erviso.cz/serviso/pictures/originals/p-n14980532271-eu.png">
            <a:extLst>
              <a:ext uri="{FF2B5EF4-FFF2-40B4-BE49-F238E27FC236}">
                <a16:creationId xmlns:a16="http://schemas.microsoft.com/office/drawing/2014/main" id="{554FD10E-B6E1-439F-85ED-B4A2860FDF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0FA34F0E-F930-4F02-9B6C-51DED2E11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
        <p:nvSpPr>
          <p:cNvPr id="3" name="Nadpis 2">
            <a:extLst>
              <a:ext uri="{FF2B5EF4-FFF2-40B4-BE49-F238E27FC236}">
                <a16:creationId xmlns:a16="http://schemas.microsoft.com/office/drawing/2014/main" id="{AE04BEA0-DBF0-4D4D-ACA3-D3FB0AEE536E}"/>
              </a:ext>
            </a:extLst>
          </p:cNvPr>
          <p:cNvSpPr>
            <a:spLocks noGrp="1"/>
          </p:cNvSpPr>
          <p:nvPr>
            <p:ph type="title"/>
          </p:nvPr>
        </p:nvSpPr>
        <p:spPr>
          <a:xfrm>
            <a:off x="838200" y="998163"/>
            <a:ext cx="10515600" cy="451522"/>
          </a:xfrm>
        </p:spPr>
        <p:txBody>
          <a:bodyPr>
            <a:normAutofit fontScale="90000"/>
          </a:bodyPr>
          <a:lstStyle/>
          <a:p>
            <a:r>
              <a:rPr lang="cs-CZ" sz="2800"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Parametry sociálního bydlení v IROP</a:t>
            </a:r>
          </a:p>
        </p:txBody>
      </p:sp>
      <p:sp>
        <p:nvSpPr>
          <p:cNvPr id="7" name="Zástupný symbol pro obsah 6">
            <a:extLst>
              <a:ext uri="{FF2B5EF4-FFF2-40B4-BE49-F238E27FC236}">
                <a16:creationId xmlns:a16="http://schemas.microsoft.com/office/drawing/2014/main" id="{B8CBD0BC-F86E-4C4A-91AE-1D3A8787F935}"/>
              </a:ext>
            </a:extLst>
          </p:cNvPr>
          <p:cNvSpPr>
            <a:spLocks noGrp="1"/>
          </p:cNvSpPr>
          <p:nvPr>
            <p:ph idx="1"/>
          </p:nvPr>
        </p:nvSpPr>
        <p:spPr/>
        <p:txBody>
          <a:bodyPr>
            <a:normAutofit fontScale="85000" lnSpcReduction="20000"/>
          </a:bodyPr>
          <a:lstStyle/>
          <a:p>
            <a:r>
              <a:rPr lang="cs-CZ" dirty="0">
                <a:latin typeface="Times New Roman" panose="02020603050405020304" pitchFamily="18" charset="0"/>
                <a:cs typeface="Times New Roman" panose="02020603050405020304" pitchFamily="18" charset="0"/>
              </a:rPr>
              <a:t>Sociální bydlení splňuje stavebně technické parametry dané stavebními předpisy budov pro bydlení. </a:t>
            </a:r>
          </a:p>
          <a:p>
            <a:r>
              <a:rPr lang="cs-CZ" dirty="0">
                <a:latin typeface="Times New Roman" panose="02020603050405020304" pitchFamily="18" charset="0"/>
                <a:cs typeface="Times New Roman" panose="02020603050405020304" pitchFamily="18" charset="0"/>
              </a:rPr>
              <a:t>Sociálním bytem se rozumí standardní bytová jednotka se základním vybavením bez nábytku (vybavení: umyvadlo, sprcha nebo vana, WC, kuchyňská linka, varná deska a trouba). </a:t>
            </a:r>
          </a:p>
          <a:p>
            <a:r>
              <a:rPr lang="cs-CZ" dirty="0">
                <a:latin typeface="Times New Roman" panose="02020603050405020304" pitchFamily="18" charset="0"/>
                <a:cs typeface="Times New Roman" panose="02020603050405020304" pitchFamily="18" charset="0"/>
              </a:rPr>
              <a:t>Sociální bydlení je určeno osobám z cílových skupin. </a:t>
            </a:r>
          </a:p>
          <a:p>
            <a:r>
              <a:rPr lang="cs-CZ" dirty="0">
                <a:latin typeface="Times New Roman" panose="02020603050405020304" pitchFamily="18" charset="0"/>
                <a:cs typeface="Times New Roman" panose="02020603050405020304" pitchFamily="18" charset="0"/>
              </a:rPr>
              <a:t>Sociální byt musí být umístěný v zastavěném nebo zastavitelném území podle územního plánu. </a:t>
            </a:r>
          </a:p>
          <a:p>
            <a:r>
              <a:rPr lang="cs-CZ" dirty="0">
                <a:latin typeface="Times New Roman" panose="02020603050405020304" pitchFamily="18" charset="0"/>
                <a:cs typeface="Times New Roman" panose="02020603050405020304" pitchFamily="18" charset="0"/>
              </a:rPr>
              <a:t>Sociální bydlení musí být umístěno v lokalitě, která nevede k segregaci cílové skupiny. </a:t>
            </a:r>
          </a:p>
          <a:p>
            <a:r>
              <a:rPr lang="cs-CZ" dirty="0">
                <a:latin typeface="Times New Roman" panose="02020603050405020304" pitchFamily="18" charset="0"/>
                <a:cs typeface="Times New Roman" panose="02020603050405020304" pitchFamily="18" charset="0"/>
              </a:rPr>
              <a:t>Pořízené či rekonstruované bytové objekty sociálního bydlení musí být umístěny v běžné zástavbě s občanskou vybaveností. </a:t>
            </a:r>
          </a:p>
          <a:p>
            <a:r>
              <a:rPr lang="cs-CZ" dirty="0">
                <a:latin typeface="Times New Roman" panose="02020603050405020304" pitchFamily="18" charset="0"/>
                <a:cs typeface="Times New Roman" panose="02020603050405020304" pitchFamily="18" charset="0"/>
              </a:rPr>
              <a:t>V lokalitě musí být zajištěná veřejná doprava.</a:t>
            </a:r>
          </a:p>
        </p:txBody>
      </p:sp>
    </p:spTree>
    <p:extLst>
      <p:ext uri="{BB962C8B-B14F-4D97-AF65-F5344CB8AC3E}">
        <p14:creationId xmlns:p14="http://schemas.microsoft.com/office/powerpoint/2010/main" val="2213526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erviso.cz/serviso/pictures/originals/p-n14980532271-eu.png">
            <a:extLst>
              <a:ext uri="{FF2B5EF4-FFF2-40B4-BE49-F238E27FC236}">
                <a16:creationId xmlns:a16="http://schemas.microsoft.com/office/drawing/2014/main" id="{7FE13F12-4BD8-4DF3-9C7F-980234D6E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0BDA4EC0-FA33-4F93-BCD1-D45C86241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
        <p:nvSpPr>
          <p:cNvPr id="3" name="Nadpis 2">
            <a:extLst>
              <a:ext uri="{FF2B5EF4-FFF2-40B4-BE49-F238E27FC236}">
                <a16:creationId xmlns:a16="http://schemas.microsoft.com/office/drawing/2014/main" id="{43392A5A-67F5-4DD8-A21E-F2EE4DB99AAC}"/>
              </a:ext>
            </a:extLst>
          </p:cNvPr>
          <p:cNvSpPr>
            <a:spLocks noGrp="1"/>
          </p:cNvSpPr>
          <p:nvPr>
            <p:ph type="title"/>
          </p:nvPr>
        </p:nvSpPr>
        <p:spPr>
          <a:xfrm>
            <a:off x="838200" y="719614"/>
            <a:ext cx="10515600" cy="1325563"/>
          </a:xfrm>
        </p:spPr>
        <p:txBody>
          <a:bodyPr>
            <a:normAutofit/>
          </a:bodyPr>
          <a:lstStyle/>
          <a:p>
            <a:r>
              <a:rPr lang="cs-CZ" sz="2400"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Podmínky pro nakládání se sociálními byty</a:t>
            </a:r>
          </a:p>
        </p:txBody>
      </p:sp>
      <p:sp>
        <p:nvSpPr>
          <p:cNvPr id="8" name="Zástupný symbol pro obsah 7">
            <a:extLst>
              <a:ext uri="{FF2B5EF4-FFF2-40B4-BE49-F238E27FC236}">
                <a16:creationId xmlns:a16="http://schemas.microsoft.com/office/drawing/2014/main" id="{AF230087-E8AD-4B31-8041-2CF3BFE9042A}"/>
              </a:ext>
            </a:extLst>
          </p:cNvPr>
          <p:cNvSpPr>
            <a:spLocks noGrp="1"/>
          </p:cNvSpPr>
          <p:nvPr>
            <p:ph idx="1"/>
          </p:nvPr>
        </p:nvSpPr>
        <p:spPr/>
        <p:txBody>
          <a:bodyPr>
            <a:normAutofit fontScale="77500" lnSpcReduction="20000"/>
          </a:bodyPr>
          <a:lstStyle/>
          <a:p>
            <a:r>
              <a:rPr lang="cs-CZ" dirty="0">
                <a:latin typeface="Times New Roman" panose="02020603050405020304" pitchFamily="18" charset="0"/>
                <a:cs typeface="Times New Roman" panose="02020603050405020304" pitchFamily="18" charset="0"/>
              </a:rPr>
              <a:t>Příjemce nepodmíní uzavření smlouvy o nájmu složením finančních prostředků (např. kauce). </a:t>
            </a:r>
          </a:p>
          <a:p>
            <a:r>
              <a:rPr lang="cs-CZ" dirty="0">
                <a:latin typeface="Times New Roman" panose="02020603050405020304" pitchFamily="18" charset="0"/>
                <a:cs typeface="Times New Roman" panose="02020603050405020304" pitchFamily="18" charset="0"/>
              </a:rPr>
              <a:t>Nájemné za 1 m2 podlahové plochy soc. bytu nesmí překročit 61,10 Kč. </a:t>
            </a:r>
          </a:p>
          <a:p>
            <a:r>
              <a:rPr lang="cs-CZ" dirty="0">
                <a:latin typeface="Times New Roman" panose="02020603050405020304" pitchFamily="18" charset="0"/>
                <a:cs typeface="Times New Roman" panose="02020603050405020304" pitchFamily="18" charset="0"/>
              </a:rPr>
              <a:t>Limit je možno upravit, jestliže růst měsíčního úhrnného indexu spotřebitelských cen za domácnosti překročí podle ČSÚ od posledního stanovení limitu 5 %. </a:t>
            </a:r>
          </a:p>
          <a:p>
            <a:r>
              <a:rPr lang="cs-CZ" dirty="0">
                <a:latin typeface="Times New Roman" panose="02020603050405020304" pitchFamily="18" charset="0"/>
                <a:cs typeface="Times New Roman" panose="02020603050405020304" pitchFamily="18" charset="0"/>
              </a:rPr>
              <a:t>Celkové způsobilé výdaje na hlavní aktivity projektu přepočtené na 1 m2 podlahové plochy soc. bytu nesmí přesáhnout částku 29 979 Kč. </a:t>
            </a:r>
          </a:p>
          <a:p>
            <a:r>
              <a:rPr lang="cs-CZ" dirty="0">
                <a:latin typeface="Times New Roman" panose="02020603050405020304" pitchFamily="18" charset="0"/>
                <a:cs typeface="Times New Roman" panose="02020603050405020304" pitchFamily="18" charset="0"/>
              </a:rPr>
              <a:t>Příjemce je povinen uzavřít nájemní smlouvu k bytu pouze s osobou z cílové skupiny (50 % členů domácnosti v ekonomicky produktivním věku).</a:t>
            </a:r>
          </a:p>
          <a:p>
            <a:r>
              <a:rPr lang="cs-CZ" dirty="0">
                <a:latin typeface="Times New Roman" panose="02020603050405020304" pitchFamily="18" charset="0"/>
                <a:cs typeface="Times New Roman" panose="02020603050405020304" pitchFamily="18" charset="0"/>
              </a:rPr>
              <a:t>Při uplatňování této podmínky se nezapočítávají děti a mládež do 14 let věku včetně. </a:t>
            </a:r>
          </a:p>
          <a:p>
            <a:r>
              <a:rPr lang="cs-CZ" dirty="0">
                <a:latin typeface="Times New Roman" panose="02020603050405020304" pitchFamily="18" charset="0"/>
                <a:cs typeface="Times New Roman" panose="02020603050405020304" pitchFamily="18" charset="0"/>
              </a:rPr>
              <a:t>Nájemní smlouva bude uzavřena s osobou, která prokáže, že její průměrný čistý měsíční příjem v období 12 kalendářních měsíců před uzavřením nájemní smlouvy nepřesáhl 0,6 násobek průměrné měsíční mzdy podle údajů ČSÚ.</a:t>
            </a:r>
          </a:p>
        </p:txBody>
      </p:sp>
    </p:spTree>
    <p:extLst>
      <p:ext uri="{BB962C8B-B14F-4D97-AF65-F5344CB8AC3E}">
        <p14:creationId xmlns:p14="http://schemas.microsoft.com/office/powerpoint/2010/main" val="366091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erviso.cz/serviso/pictures/originals/p-n14980532271-eu.png">
            <a:extLst>
              <a:ext uri="{FF2B5EF4-FFF2-40B4-BE49-F238E27FC236}">
                <a16:creationId xmlns:a16="http://schemas.microsoft.com/office/drawing/2014/main" id="{C514A661-2A15-4E7D-B0DB-21CD5CF66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019C17BA-3089-484E-836A-786E6DE58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
        <p:nvSpPr>
          <p:cNvPr id="9" name="Zástupný symbol pro obsah 8">
            <a:extLst>
              <a:ext uri="{FF2B5EF4-FFF2-40B4-BE49-F238E27FC236}">
                <a16:creationId xmlns:a16="http://schemas.microsoft.com/office/drawing/2014/main" id="{47DD6E80-D947-4440-B5CA-B38D1E6B297B}"/>
              </a:ext>
            </a:extLst>
          </p:cNvPr>
          <p:cNvSpPr>
            <a:spLocks noGrp="1"/>
          </p:cNvSpPr>
          <p:nvPr>
            <p:ph idx="1"/>
          </p:nvPr>
        </p:nvSpPr>
        <p:spPr/>
        <p:txBody>
          <a:bodyPr>
            <a:normAutofit fontScale="62500" lnSpcReduction="20000"/>
          </a:bodyPr>
          <a:lstStyle/>
          <a:p>
            <a:r>
              <a:rPr lang="cs-CZ" dirty="0">
                <a:latin typeface="Times New Roman" panose="02020603050405020304" pitchFamily="18" charset="0"/>
                <a:cs typeface="Times New Roman" panose="02020603050405020304" pitchFamily="18" charset="0"/>
              </a:rPr>
              <a:t>Pokud budou používat soc. byt další osoby, doloží osoba, s níž má být uzavřena nájemní smlouva, že měsíční průměr součtu čistých příjmů a sociálních dávek všech členů domácnosti nepřesáhl za 12 kalendářních měsíců před uzavřením nájemní smlouvy: </a:t>
            </a:r>
          </a:p>
          <a:p>
            <a:pPr marL="514350" indent="-514350">
              <a:buAutoNum type="alphaLcParenR"/>
            </a:pPr>
            <a:r>
              <a:rPr lang="cs-CZ" dirty="0">
                <a:latin typeface="Times New Roman" panose="02020603050405020304" pitchFamily="18" charset="0"/>
                <a:cs typeface="Times New Roman" panose="02020603050405020304" pitchFamily="18" charset="0"/>
              </a:rPr>
              <a:t>0,8 násobek průměrné měsíční mzdy, jedná-li se o domácnost se 2 členy, </a:t>
            </a:r>
          </a:p>
          <a:p>
            <a:pPr marL="514350" indent="-514350">
              <a:buAutoNum type="alphaLcParenR"/>
            </a:pPr>
            <a:r>
              <a:rPr lang="cs-CZ" dirty="0">
                <a:latin typeface="Times New Roman" panose="02020603050405020304" pitchFamily="18" charset="0"/>
                <a:cs typeface="Times New Roman" panose="02020603050405020304" pitchFamily="18" charset="0"/>
              </a:rPr>
              <a:t>0,9 násobek průměrné měsíční mzdy, jedná-li se o domácnost se 3 členy, </a:t>
            </a:r>
          </a:p>
          <a:p>
            <a:pPr marL="514350" indent="-514350">
              <a:buAutoNum type="alphaLcParenR"/>
            </a:pPr>
            <a:r>
              <a:rPr lang="cs-CZ" dirty="0">
                <a:latin typeface="Times New Roman" panose="02020603050405020304" pitchFamily="18" charset="0"/>
                <a:cs typeface="Times New Roman" panose="02020603050405020304" pitchFamily="18" charset="0"/>
              </a:rPr>
              <a:t>1,0 násobek průměrné měsíční mzdy, jedná-li se o domácnost se 4 členy, </a:t>
            </a:r>
          </a:p>
          <a:p>
            <a:pPr marL="514350" indent="-514350">
              <a:buAutoNum type="alphaLcParenR"/>
            </a:pPr>
            <a:r>
              <a:rPr lang="cs-CZ" dirty="0">
                <a:latin typeface="Times New Roman" panose="02020603050405020304" pitchFamily="18" charset="0"/>
                <a:cs typeface="Times New Roman" panose="02020603050405020304" pitchFamily="18" charset="0"/>
              </a:rPr>
              <a:t>1,2 násobek průměrné měsíční mzdy, jedná-li se o domácnost se 5 a více členy. </a:t>
            </a:r>
          </a:p>
          <a:p>
            <a:pPr marL="514350" indent="-514350">
              <a:buAutoNum type="alphaLcParenR"/>
            </a:pPr>
            <a:endParaRPr lang="cs-CZ" dirty="0">
              <a:latin typeface="Times New Roman" panose="02020603050405020304" pitchFamily="18" charset="0"/>
              <a:cs typeface="Times New Roman" panose="02020603050405020304" pitchFamily="18" charset="0"/>
            </a:endParaRPr>
          </a:p>
          <a:p>
            <a:r>
              <a:rPr lang="cs-CZ" dirty="0">
                <a:latin typeface="Times New Roman" panose="02020603050405020304" pitchFamily="18" charset="0"/>
                <a:cs typeface="Times New Roman" panose="02020603050405020304" pitchFamily="18" charset="0"/>
              </a:rPr>
              <a:t>Nájemní smlouva se uzavře na dobu určitou minimálně na jeden kalendářní rok a nejdéle na 2 roky s možností jejího opakovaného prodloužení podle konkrétní situace nájemce. </a:t>
            </a:r>
          </a:p>
          <a:p>
            <a:r>
              <a:rPr lang="cs-CZ" dirty="0">
                <a:latin typeface="Times New Roman" panose="02020603050405020304" pitchFamily="18" charset="0"/>
                <a:cs typeface="Times New Roman" panose="02020603050405020304" pitchFamily="18" charset="0"/>
              </a:rPr>
              <a:t>Nájemní smlouva může být uzavřena pouze s osobou, která nemá uzavřenou jinou nájemní smlouvu, nemá ve vlastnictví ani spoluvlastnictví bytový dům, rodinný dům, byt, dům pro rekreační nebo jiné ubytovací účely.  (Tato podmínka se vztahuje na všechny osoby užívající domácnost soc. bydlení.)</a:t>
            </a:r>
          </a:p>
          <a:p>
            <a:r>
              <a:rPr lang="cs-CZ" dirty="0">
                <a:latin typeface="Times New Roman" panose="02020603050405020304" pitchFamily="18" charset="0"/>
                <a:cs typeface="Times New Roman" panose="02020603050405020304" pitchFamily="18" charset="0"/>
              </a:rPr>
              <a:t>Po dobu udržitelnosti projektu musí být cílové skupině v sociálních bytech dostupná podpora ve formě sociální práce. Sociální prací je myšleno poskytování sociální služby podle zákona, nebo další sociální práci, jejímž gestorem je kvalifikovaný sociální pracovník</a:t>
            </a:r>
          </a:p>
        </p:txBody>
      </p:sp>
    </p:spTree>
    <p:extLst>
      <p:ext uri="{BB962C8B-B14F-4D97-AF65-F5344CB8AC3E}">
        <p14:creationId xmlns:p14="http://schemas.microsoft.com/office/powerpoint/2010/main" val="4242158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7536918F-7A81-49B6-813C-0261533863AB}"/>
              </a:ext>
            </a:extLst>
          </p:cNvPr>
          <p:cNvSpPr>
            <a:spLocks noGrp="1"/>
          </p:cNvSpPr>
          <p:nvPr>
            <p:ph idx="1"/>
          </p:nvPr>
        </p:nvSpPr>
        <p:spPr>
          <a:xfrm>
            <a:off x="905312" y="1073746"/>
            <a:ext cx="10515600" cy="5704514"/>
          </a:xfrm>
        </p:spPr>
        <p:txBody>
          <a:bodyPr>
            <a:normAutofit fontScale="70000" lnSpcReduction="20000"/>
          </a:bodyPr>
          <a:lstStyle/>
          <a:p>
            <a:pPr marL="0" indent="0">
              <a:buNone/>
            </a:pPr>
            <a:endParaRPr lang="cs-CZ" sz="3200" dirty="0">
              <a:latin typeface="Times New Roman" panose="02020603050405020304" pitchFamily="18" charset="0"/>
              <a:cs typeface="Times New Roman" pitchFamily="18" charset="0"/>
            </a:endParaRPr>
          </a:p>
          <a:p>
            <a:pPr marL="0" indent="0" algn="just">
              <a:buNone/>
            </a:pPr>
            <a:r>
              <a:rPr lang="cs-CZ" sz="3200" b="1" u="sng" dirty="0">
                <a:solidFill>
                  <a:schemeClr val="accent1">
                    <a:lumMod val="75000"/>
                  </a:schemeClr>
                </a:solidFill>
                <a:latin typeface="Times New Roman" pitchFamily="18" charset="0"/>
                <a:cs typeface="Times New Roman" pitchFamily="18" charset="0"/>
              </a:rPr>
              <a:t>Indikátory:</a:t>
            </a:r>
            <a:endParaRPr lang="cs-CZ" sz="3200" dirty="0">
              <a:solidFill>
                <a:schemeClr val="accent1">
                  <a:lumMod val="75000"/>
                </a:schemeClr>
              </a:solidFill>
              <a:latin typeface="Times New Roman" pitchFamily="18" charset="0"/>
              <a:cs typeface="Times New Roman" pitchFamily="18" charset="0"/>
            </a:endParaRPr>
          </a:p>
          <a:p>
            <a:pPr marL="0" indent="0" algn="just">
              <a:buNone/>
            </a:pPr>
            <a:r>
              <a:rPr lang="cs-CZ" sz="3200" dirty="0">
                <a:latin typeface="Times New Roman" pitchFamily="18" charset="0"/>
                <a:cs typeface="Times New Roman" pitchFamily="18" charset="0"/>
              </a:rPr>
              <a:t>Žadatel je povinen vybrat indikátory, které odpovídají zvolené aktivitě a náplni projektu. Plánovaná hodnota indikátoru je závazná. Výběr indikátorů je součástí podání žádosti v systému MS2014+.</a:t>
            </a:r>
          </a:p>
          <a:p>
            <a:pPr algn="just"/>
            <a:endParaRPr lang="cs-CZ" sz="3200" dirty="0">
              <a:latin typeface="Times New Roman" pitchFamily="18" charset="0"/>
              <a:cs typeface="Times New Roman" pitchFamily="18" charset="0"/>
            </a:endParaRPr>
          </a:p>
          <a:p>
            <a:pPr marL="0" indent="0" algn="just">
              <a:buNone/>
            </a:pPr>
            <a:r>
              <a:rPr lang="cs-CZ" sz="3200" dirty="0">
                <a:latin typeface="Times New Roman" pitchFamily="18" charset="0"/>
                <a:cs typeface="Times New Roman" pitchFamily="18" charset="0"/>
              </a:rPr>
              <a:t>K indikátoru musí být v žádosti vyplněna tato datová pole:</a:t>
            </a:r>
          </a:p>
          <a:p>
            <a:pPr marL="285750" indent="-285750" algn="just">
              <a:buFont typeface="Wingdings" pitchFamily="2" charset="2"/>
              <a:buChar char="ü"/>
            </a:pPr>
            <a:r>
              <a:rPr lang="cs-CZ" sz="3200" b="1" dirty="0">
                <a:latin typeface="Times New Roman" pitchFamily="18" charset="0"/>
                <a:cs typeface="Times New Roman" pitchFamily="18" charset="0"/>
              </a:rPr>
              <a:t>výchozí hodnota</a:t>
            </a:r>
            <a:r>
              <a:rPr lang="cs-CZ" sz="3200" dirty="0">
                <a:latin typeface="Times New Roman" pitchFamily="18" charset="0"/>
                <a:cs typeface="Times New Roman" pitchFamily="18" charset="0"/>
              </a:rPr>
              <a:t> (v případě výstupových indikátorů je vždy 0) a datum, ke kterému byla hodnota stanovena</a:t>
            </a:r>
          </a:p>
          <a:p>
            <a:pPr marL="285750" lvl="0" indent="-285750" algn="just">
              <a:buFont typeface="Wingdings" pitchFamily="2" charset="2"/>
              <a:buChar char="ü"/>
            </a:pPr>
            <a:r>
              <a:rPr lang="cs-CZ" sz="3200" b="1" dirty="0">
                <a:latin typeface="Times New Roman" pitchFamily="18" charset="0"/>
                <a:cs typeface="Times New Roman" pitchFamily="18" charset="0"/>
              </a:rPr>
              <a:t>cílová hodnota</a:t>
            </a:r>
            <a:r>
              <a:rPr lang="cs-CZ" sz="3200" dirty="0">
                <a:latin typeface="Times New Roman" pitchFamily="18" charset="0"/>
                <a:cs typeface="Times New Roman" pitchFamily="18" charset="0"/>
              </a:rPr>
              <a:t>, kterou se žadatel v projektu zavazuje dosáhnout a datum, ke kterému ji musí naplnit</a:t>
            </a:r>
            <a:r>
              <a:rPr lang="cs-CZ" sz="3200" b="1" dirty="0">
                <a:latin typeface="Times New Roman" pitchFamily="18" charset="0"/>
                <a:cs typeface="Times New Roman" pitchFamily="18" charset="0"/>
              </a:rPr>
              <a:t> </a:t>
            </a:r>
            <a:endParaRPr lang="cs-CZ" sz="3200" dirty="0">
              <a:latin typeface="Times New Roman" pitchFamily="18" charset="0"/>
              <a:cs typeface="Times New Roman" pitchFamily="18" charset="0"/>
            </a:endParaRPr>
          </a:p>
          <a:p>
            <a:pPr marL="0" indent="0" algn="just">
              <a:buNone/>
            </a:pPr>
            <a:r>
              <a:rPr lang="cs-CZ" sz="3200" b="1" dirty="0">
                <a:latin typeface="Times New Roman" pitchFamily="18" charset="0"/>
                <a:cs typeface="Times New Roman" pitchFamily="18" charset="0"/>
              </a:rPr>
              <a:t>Nenaplnění či překročení vykazovaného indikátoru k určenému datu jeho naplnění může vést ke krácení nebo nevyplacení dotace</a:t>
            </a:r>
            <a:r>
              <a:rPr lang="cs-CZ" sz="3200" dirty="0">
                <a:latin typeface="Times New Roman" pitchFamily="18" charset="0"/>
                <a:cs typeface="Times New Roman" pitchFamily="18" charset="0"/>
              </a:rPr>
              <a:t>.</a:t>
            </a:r>
            <a:r>
              <a:rPr lang="cs-CZ" sz="3200" b="1" dirty="0">
                <a:latin typeface="Times New Roman" pitchFamily="18" charset="0"/>
                <a:cs typeface="Times New Roman" pitchFamily="18" charset="0"/>
              </a:rPr>
              <a:t> Jeho neudržení po dobu udržitelnosti může mít charakter porušení rozpočtové kázně s následkem finanční sankce. </a:t>
            </a:r>
            <a:r>
              <a:rPr lang="cs-CZ" sz="3200" dirty="0">
                <a:latin typeface="Times New Roman" pitchFamily="18" charset="0"/>
                <a:cs typeface="Times New Roman" pitchFamily="18" charset="0"/>
              </a:rPr>
              <a:t>Sankce jsou stanoveny v Podmínkách Rozhodnutí, nebo v Podmínkách Stanovení výdajů.</a:t>
            </a:r>
          </a:p>
          <a:p>
            <a:pPr marL="0" indent="0" algn="just">
              <a:buNone/>
            </a:pPr>
            <a:r>
              <a:rPr lang="cs-CZ" sz="3200" dirty="0">
                <a:latin typeface="Times New Roman" pitchFamily="18" charset="0"/>
                <a:cs typeface="Times New Roman" pitchFamily="18" charset="0"/>
              </a:rPr>
              <a:t>Vykazovat plnění indikátoru bude příjemce podpory ve Zprávách o realizaci projektu a udržení hodnoty indikátoru ve Zprávách o udržitelnosti projektu v datovém poli dosažená hodnota.</a:t>
            </a:r>
          </a:p>
          <a:p>
            <a:pPr marL="0" indent="0" algn="just">
              <a:buNone/>
            </a:pPr>
            <a:endParaRPr lang="cs-CZ" sz="3200" dirty="0">
              <a:latin typeface="Times New Roman" pitchFamily="18" charset="0"/>
              <a:cs typeface="Times New Roman" pitchFamily="18" charset="0"/>
            </a:endParaRPr>
          </a:p>
        </p:txBody>
      </p:sp>
      <p:pic>
        <p:nvPicPr>
          <p:cNvPr id="4" name="Picture 4" descr="http://www.serviso.cz/serviso/pictures/originals/p-n14980532271-eu.png">
            <a:extLst>
              <a:ext uri="{FF2B5EF4-FFF2-40B4-BE49-F238E27FC236}">
                <a16:creationId xmlns:a16="http://schemas.microsoft.com/office/drawing/2014/main" id="{AF39B7AA-2185-4208-BC3A-0866A7D54B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6D01EE0A-7699-4152-85F4-AAF21FCCC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33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63904355-C32B-4948-96FF-4B523A0CE391}"/>
              </a:ext>
            </a:extLst>
          </p:cNvPr>
          <p:cNvSpPr>
            <a:spLocks noGrp="1"/>
          </p:cNvSpPr>
          <p:nvPr>
            <p:ph idx="1"/>
          </p:nvPr>
        </p:nvSpPr>
        <p:spPr>
          <a:xfrm>
            <a:off x="838200" y="1266738"/>
            <a:ext cx="10515600" cy="5226137"/>
          </a:xfrm>
        </p:spPr>
        <p:txBody>
          <a:bodyPr>
            <a:normAutofit fontScale="70000" lnSpcReduction="20000"/>
          </a:bodyPr>
          <a:lstStyle/>
          <a:p>
            <a:pPr marL="0" indent="0" algn="just">
              <a:buNone/>
            </a:pPr>
            <a:r>
              <a:rPr lang="cs-CZ" b="1" u="sng" dirty="0">
                <a:latin typeface="Times New Roman" pitchFamily="18" charset="0"/>
                <a:cs typeface="Times New Roman" pitchFamily="18" charset="0"/>
              </a:rPr>
              <a:t>Indikátory výsledku:</a:t>
            </a:r>
          </a:p>
          <a:p>
            <a:pPr marL="0" indent="0" algn="just">
              <a:buNone/>
            </a:pPr>
            <a:endParaRPr lang="cs-CZ" b="1"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just">
              <a:buNone/>
            </a:pPr>
            <a:r>
              <a:rPr lang="cs-CZ" b="1" dirty="0">
                <a:solidFill>
                  <a:schemeClr val="accent1">
                    <a:lumMod val="75000"/>
                  </a:schemeClr>
                </a:solidFill>
                <a:latin typeface="Times New Roman" panose="02020603050405020304" pitchFamily="18" charset="0"/>
                <a:cs typeface="Times New Roman" panose="02020603050405020304" pitchFamily="18" charset="0"/>
              </a:rPr>
              <a:t>5 53 20 – Průměrný počet osob využívající sociální bydlení</a:t>
            </a:r>
          </a:p>
          <a:p>
            <a:pPr marL="0" indent="0" algn="just">
              <a:buNone/>
            </a:pPr>
            <a:r>
              <a:rPr lang="cs-CZ" b="1" dirty="0">
                <a:solidFill>
                  <a:schemeClr val="accent1">
                    <a:lumMod val="75000"/>
                  </a:schemeClr>
                </a:solidFill>
                <a:latin typeface="Times New Roman" panose="02020603050405020304" pitchFamily="18" charset="0"/>
                <a:cs typeface="Times New Roman" panose="02020603050405020304" pitchFamily="18" charset="0"/>
              </a:rPr>
              <a:t>5 53 10 – nárůst kapacity sociálních bytů</a:t>
            </a:r>
            <a:endParaRPr lang="cs-CZ"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just">
              <a:buNone/>
            </a:pPr>
            <a:r>
              <a:rPr lang="cs-CZ" b="1" dirty="0">
                <a:solidFill>
                  <a:schemeClr val="accent1">
                    <a:lumMod val="75000"/>
                  </a:schemeClr>
                </a:solidFill>
                <a:latin typeface="Times New Roman" panose="02020603050405020304" pitchFamily="18" charset="0"/>
                <a:cs typeface="Times New Roman" panose="02020603050405020304" pitchFamily="18" charset="0"/>
              </a:rPr>
              <a:t>5 53 01 – Počet podpořených bytů pro sociální bydlení</a:t>
            </a:r>
            <a:endParaRPr lang="cs-CZ"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just">
              <a:buNone/>
            </a:pPr>
            <a:endParaRPr lang="cs-CZ"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just">
              <a:buNone/>
            </a:pPr>
            <a:r>
              <a:rPr lang="cs-CZ" b="1" dirty="0">
                <a:latin typeface="Times New Roman" panose="02020603050405020304" pitchFamily="18" charset="0"/>
                <a:cs typeface="Times New Roman" panose="02020603050405020304" pitchFamily="18" charset="0"/>
              </a:rPr>
              <a:t>Povinný k výběru a k naplnění pro všechny projekty výzvy</a:t>
            </a:r>
            <a:r>
              <a:rPr lang="cs-CZ" dirty="0">
                <a:latin typeface="Times New Roman" panose="02020603050405020304" pitchFamily="18" charset="0"/>
                <a:cs typeface="Times New Roman" panose="02020603050405020304" pitchFamily="18" charset="0"/>
              </a:rPr>
              <a:t>. Žadatel v žádosti o podporu vyplňuje cílovou hodnotu a datum, ke kterému se zavazuje ji naplnit. K naplnění cílové hodnoty indikátoru musí dojít nejpozději k datu ukončení realizace projektu.</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ctr">
              <a:buNone/>
            </a:pPr>
            <a:r>
              <a:rPr lang="cs-CZ" sz="2400" i="1" dirty="0">
                <a:latin typeface="Times New Roman" pitchFamily="18" charset="0"/>
                <a:cs typeface="Times New Roman" pitchFamily="18" charset="0"/>
              </a:rPr>
              <a:t>Podrobné informace k jednotlivým indikátorům a závazná pravidla jejich vykazování a výpočtu obsahují metodické listy indikátorů v příloze č. 3 Specifických pravidel pro žadatele a příjemce dané výzvy IROP (č. 85 / CLLD).</a:t>
            </a:r>
          </a:p>
          <a:p>
            <a:pPr algn="ctr"/>
            <a:endParaRPr lang="cs-CZ" i="1" dirty="0">
              <a:latin typeface="Times New Roman" panose="02020603050405020304" pitchFamily="18" charset="0"/>
              <a:cs typeface="Times New Roman" pitchFamily="18" charset="0"/>
            </a:endParaRPr>
          </a:p>
          <a:p>
            <a:pPr marL="0" indent="0">
              <a:buNone/>
            </a:pPr>
            <a:r>
              <a:rPr lang="cs-CZ"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Místo realizace projektů </a:t>
            </a:r>
            <a:endParaRPr lang="cs-CZ"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just">
              <a:buNone/>
            </a:pPr>
            <a:r>
              <a:rPr lang="cs-CZ" b="1" dirty="0">
                <a:latin typeface="Times New Roman" panose="02020603050405020304" pitchFamily="18" charset="0"/>
                <a:cs typeface="Times New Roman" panose="02020603050405020304" pitchFamily="18" charset="0"/>
              </a:rPr>
              <a:t>Území MAS vymezené ve schválené strategii CLLD</a:t>
            </a:r>
            <a:r>
              <a:rPr lang="cs-CZ" dirty="0">
                <a:latin typeface="Times New Roman" panose="02020603050405020304" pitchFamily="18" charset="0"/>
                <a:cs typeface="Times New Roman" panose="02020603050405020304" pitchFamily="18" charset="0"/>
              </a:rPr>
              <a:t>. Rozhodující není sídlo žadatele, ale místo realizace projektu. </a:t>
            </a:r>
            <a:endParaRPr lang="cs-CZ" dirty="0"/>
          </a:p>
        </p:txBody>
      </p:sp>
      <p:pic>
        <p:nvPicPr>
          <p:cNvPr id="4" name="Picture 4" descr="http://www.serviso.cz/serviso/pictures/originals/p-n14980532271-eu.png">
            <a:extLst>
              <a:ext uri="{FF2B5EF4-FFF2-40B4-BE49-F238E27FC236}">
                <a16:creationId xmlns:a16="http://schemas.microsoft.com/office/drawing/2014/main" id="{F606C758-FE2F-4E3A-978B-599782E5D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5AB7565A-D2AB-48EF-B408-E4F845AF69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654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0ED89B1-0B2E-40A8-B19E-6B38F3DB4467}"/>
              </a:ext>
            </a:extLst>
          </p:cNvPr>
          <p:cNvSpPr>
            <a:spLocks noGrp="1"/>
          </p:cNvSpPr>
          <p:nvPr>
            <p:ph idx="1"/>
          </p:nvPr>
        </p:nvSpPr>
        <p:spPr>
          <a:xfrm>
            <a:off x="781439" y="981426"/>
            <a:ext cx="10060732" cy="426130"/>
          </a:xfrm>
        </p:spPr>
        <p:txBody>
          <a:bodyPr>
            <a:normAutofit/>
          </a:bodyPr>
          <a:lstStyle/>
          <a:p>
            <a:pPr marL="0" indent="0" algn="ctr">
              <a:buNone/>
            </a:pPr>
            <a:r>
              <a:rPr lang="cs-CZ" sz="2400" b="1" u="sng" dirty="0">
                <a:solidFill>
                  <a:schemeClr val="accent1">
                    <a:lumMod val="75000"/>
                  </a:schemeClr>
                </a:solidFill>
                <a:effectLst>
                  <a:outerShdw blurRad="38100" dist="38100" dir="2700000" algn="tl">
                    <a:srgbClr val="000000">
                      <a:alpha val="43137"/>
                    </a:srgbClr>
                  </a:outerShdw>
                </a:effectLst>
              </a:rPr>
              <a:t>Hodnocení projektů – Formální náležitosti a přijatelnost</a:t>
            </a:r>
          </a:p>
        </p:txBody>
      </p:sp>
      <p:pic>
        <p:nvPicPr>
          <p:cNvPr id="4" name="Picture 4" descr="http://www.serviso.cz/serviso/pictures/originals/p-n14980532271-eu.png">
            <a:extLst>
              <a:ext uri="{FF2B5EF4-FFF2-40B4-BE49-F238E27FC236}">
                <a16:creationId xmlns:a16="http://schemas.microsoft.com/office/drawing/2014/main" id="{1DA466F3-8AC0-47B3-877F-0F7085799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6335DAE3-83C9-499A-A6AC-795191DAB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a:extLst>
              <a:ext uri="{FF2B5EF4-FFF2-40B4-BE49-F238E27FC236}">
                <a16:creationId xmlns:a16="http://schemas.microsoft.com/office/drawing/2014/main" id="{7E2AA807-7AD3-426E-8FF2-CA65B3DCBE4B}"/>
              </a:ext>
            </a:extLst>
          </p:cNvPr>
          <p:cNvPicPr>
            <a:picLocks noChangeAspect="1"/>
          </p:cNvPicPr>
          <p:nvPr/>
        </p:nvPicPr>
        <p:blipFill>
          <a:blip r:embed="rId4"/>
          <a:stretch>
            <a:fillRect/>
          </a:stretch>
        </p:blipFill>
        <p:spPr>
          <a:xfrm>
            <a:off x="1961490" y="1407555"/>
            <a:ext cx="8269020" cy="5260609"/>
          </a:xfrm>
          <a:prstGeom prst="rect">
            <a:avLst/>
          </a:prstGeom>
        </p:spPr>
      </p:pic>
    </p:spTree>
    <p:extLst>
      <p:ext uri="{BB962C8B-B14F-4D97-AF65-F5344CB8AC3E}">
        <p14:creationId xmlns:p14="http://schemas.microsoft.com/office/powerpoint/2010/main" val="2977878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erviso.cz/serviso/pictures/originals/p-n14980532271-eu.png">
            <a:extLst>
              <a:ext uri="{FF2B5EF4-FFF2-40B4-BE49-F238E27FC236}">
                <a16:creationId xmlns:a16="http://schemas.microsoft.com/office/drawing/2014/main" id="{1DA466F3-8AC0-47B3-877F-0F7085799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6335DAE3-83C9-499A-A6AC-795191DAB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a:extLst>
              <a:ext uri="{FF2B5EF4-FFF2-40B4-BE49-F238E27FC236}">
                <a16:creationId xmlns:a16="http://schemas.microsoft.com/office/drawing/2014/main" id="{E9BC85BA-18F1-4B77-8E42-D2323D389801}"/>
              </a:ext>
            </a:extLst>
          </p:cNvPr>
          <p:cNvPicPr>
            <a:picLocks noChangeAspect="1"/>
          </p:cNvPicPr>
          <p:nvPr/>
        </p:nvPicPr>
        <p:blipFill>
          <a:blip r:embed="rId4"/>
          <a:stretch>
            <a:fillRect/>
          </a:stretch>
        </p:blipFill>
        <p:spPr>
          <a:xfrm>
            <a:off x="1240971" y="1690291"/>
            <a:ext cx="9582150" cy="4400550"/>
          </a:xfrm>
          <a:prstGeom prst="rect">
            <a:avLst/>
          </a:prstGeom>
        </p:spPr>
      </p:pic>
    </p:spTree>
    <p:extLst>
      <p:ext uri="{BB962C8B-B14F-4D97-AF65-F5344CB8AC3E}">
        <p14:creationId xmlns:p14="http://schemas.microsoft.com/office/powerpoint/2010/main" val="4031879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erviso.cz/serviso/pictures/originals/p-n14980532271-eu.png">
            <a:extLst>
              <a:ext uri="{FF2B5EF4-FFF2-40B4-BE49-F238E27FC236}">
                <a16:creationId xmlns:a16="http://schemas.microsoft.com/office/drawing/2014/main" id="{88B6DBD4-5EE6-48F6-A3BE-8221BE161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087F4E78-35F9-4F9E-AD64-087C0D1D76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a:extLst>
              <a:ext uri="{FF2B5EF4-FFF2-40B4-BE49-F238E27FC236}">
                <a16:creationId xmlns:a16="http://schemas.microsoft.com/office/drawing/2014/main" id="{D8054C3F-0551-4C07-A6F8-EC666CB5A631}"/>
              </a:ext>
            </a:extLst>
          </p:cNvPr>
          <p:cNvPicPr>
            <a:picLocks noChangeAspect="1"/>
          </p:cNvPicPr>
          <p:nvPr/>
        </p:nvPicPr>
        <p:blipFill>
          <a:blip r:embed="rId4"/>
          <a:stretch>
            <a:fillRect/>
          </a:stretch>
        </p:blipFill>
        <p:spPr>
          <a:xfrm>
            <a:off x="2833688" y="989771"/>
            <a:ext cx="6524623" cy="5745801"/>
          </a:xfrm>
          <a:prstGeom prst="rect">
            <a:avLst/>
          </a:prstGeom>
        </p:spPr>
      </p:pic>
      <p:sp>
        <p:nvSpPr>
          <p:cNvPr id="7" name="TextovéPole 6">
            <a:extLst>
              <a:ext uri="{FF2B5EF4-FFF2-40B4-BE49-F238E27FC236}">
                <a16:creationId xmlns:a16="http://schemas.microsoft.com/office/drawing/2014/main" id="{EDFB7B28-976E-49DC-8569-B4395750EED3}"/>
              </a:ext>
            </a:extLst>
          </p:cNvPr>
          <p:cNvSpPr txBox="1"/>
          <p:nvPr/>
        </p:nvSpPr>
        <p:spPr>
          <a:xfrm>
            <a:off x="0" y="3535327"/>
            <a:ext cx="2665908" cy="369332"/>
          </a:xfrm>
          <a:prstGeom prst="rect">
            <a:avLst/>
          </a:prstGeom>
          <a:noFill/>
        </p:spPr>
        <p:txBody>
          <a:bodyPr wrap="square" rtlCol="0">
            <a:spAutoFit/>
          </a:bodyPr>
          <a:lstStyle/>
          <a:p>
            <a:pPr algn="ctr"/>
            <a:r>
              <a:rPr lang="cs-CZ" b="1" u="sng" dirty="0">
                <a:solidFill>
                  <a:schemeClr val="accent1">
                    <a:lumMod val="75000"/>
                  </a:schemeClr>
                </a:solidFill>
                <a:effectLst>
                  <a:outerShdw blurRad="38100" dist="38100" dir="2700000" algn="tl">
                    <a:srgbClr val="000000">
                      <a:alpha val="43137"/>
                    </a:srgbClr>
                  </a:outerShdw>
                </a:effectLst>
              </a:rPr>
              <a:t>Věcné hodnocení</a:t>
            </a:r>
          </a:p>
        </p:txBody>
      </p:sp>
    </p:spTree>
    <p:extLst>
      <p:ext uri="{BB962C8B-B14F-4D97-AF65-F5344CB8AC3E}">
        <p14:creationId xmlns:p14="http://schemas.microsoft.com/office/powerpoint/2010/main" val="2920646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44DCCEB-57C4-4A22-9259-67C84D33392E}"/>
              </a:ext>
            </a:extLst>
          </p:cNvPr>
          <p:cNvSpPr>
            <a:spLocks noGrp="1"/>
          </p:cNvSpPr>
          <p:nvPr>
            <p:ph idx="1"/>
          </p:nvPr>
        </p:nvSpPr>
        <p:spPr>
          <a:xfrm>
            <a:off x="838200" y="1073746"/>
            <a:ext cx="10515600" cy="5617126"/>
          </a:xfrm>
        </p:spPr>
        <p:txBody>
          <a:bodyPr>
            <a:normAutofit fontScale="40000" lnSpcReduction="20000"/>
          </a:bodyPr>
          <a:lstStyle/>
          <a:p>
            <a:pPr marL="0" indent="0" algn="ctr">
              <a:buNone/>
            </a:pPr>
            <a:r>
              <a:rPr lang="cs-CZ" b="1" u="sng" dirty="0">
                <a:latin typeface="Times New Roman" pitchFamily="18" charset="0"/>
                <a:cs typeface="Times New Roman" pitchFamily="18" charset="0"/>
              </a:rPr>
              <a:t>Hodnocení a výběr projektů:</a:t>
            </a:r>
            <a:endParaRPr lang="cs-CZ" dirty="0">
              <a:latin typeface="Times New Roman" pitchFamily="18" charset="0"/>
              <a:cs typeface="Times New Roman" pitchFamily="18" charset="0"/>
            </a:endParaRPr>
          </a:p>
          <a:p>
            <a:pPr marL="0" indent="0" algn="ctr">
              <a:buNone/>
            </a:pPr>
            <a:endParaRPr lang="cs-CZ" dirty="0">
              <a:latin typeface="Times New Roman" pitchFamily="18" charset="0"/>
              <a:cs typeface="Times New Roman" pitchFamily="18" charset="0"/>
            </a:endParaRPr>
          </a:p>
          <a:p>
            <a:pPr marL="0" indent="0" algn="ctr">
              <a:buNone/>
            </a:pPr>
            <a:r>
              <a:rPr lang="cs-CZ" dirty="0">
                <a:latin typeface="Times New Roman" pitchFamily="18" charset="0"/>
                <a:cs typeface="Times New Roman" pitchFamily="18" charset="0"/>
              </a:rPr>
              <a:t>Potřebné informace naleznete na webu MAS SERVISO </a:t>
            </a:r>
            <a:r>
              <a:rPr lang="cs-CZ" dirty="0">
                <a:latin typeface="Times New Roman" pitchFamily="18" charset="0"/>
                <a:cs typeface="Times New Roman" pitchFamily="18" charset="0"/>
                <a:hlinkClick r:id="rId2"/>
              </a:rPr>
              <a:t>http://www.serviso.cz/serviso/</a:t>
            </a:r>
            <a:r>
              <a:rPr lang="cs-CZ" dirty="0">
                <a:latin typeface="Times New Roman" pitchFamily="18" charset="0"/>
                <a:cs typeface="Times New Roman" pitchFamily="18" charset="0"/>
              </a:rPr>
              <a:t> kdy jsou u každé vyhlášené výzvy k dispozici potřebné přílohy jak pro problematiku formálního hodnocení a přijatelnosti projektů, tak pro věcné hodnocení projektů.</a:t>
            </a:r>
          </a:p>
          <a:p>
            <a:pPr marL="0" indent="0" algn="ctr">
              <a:buNone/>
            </a:pPr>
            <a:r>
              <a:rPr lang="cs-CZ" dirty="0">
                <a:latin typeface="Times New Roman" pitchFamily="18" charset="0"/>
                <a:cs typeface="Times New Roman" pitchFamily="18" charset="0"/>
              </a:rPr>
              <a:t> </a:t>
            </a:r>
          </a:p>
          <a:p>
            <a:pPr marL="0" indent="0" algn="ctr">
              <a:buNone/>
            </a:pPr>
            <a:r>
              <a:rPr lang="cs-CZ" dirty="0">
                <a:latin typeface="Times New Roman" pitchFamily="18" charset="0"/>
                <a:cs typeface="Times New Roman" pitchFamily="18" charset="0"/>
              </a:rPr>
              <a:t>Proces hodnocení </a:t>
            </a:r>
            <a:r>
              <a:rPr lang="cs-CZ" dirty="0" err="1">
                <a:latin typeface="Times New Roman" pitchFamily="18" charset="0"/>
                <a:cs typeface="Times New Roman" pitchFamily="18" charset="0"/>
              </a:rPr>
              <a:t>FNaP</a:t>
            </a:r>
            <a:r>
              <a:rPr lang="cs-CZ" dirty="0">
                <a:latin typeface="Times New Roman" pitchFamily="18" charset="0"/>
                <a:cs typeface="Times New Roman" pitchFamily="18" charset="0"/>
              </a:rPr>
              <a:t>, věcné hodnocení a výběru projektů pro doporučení k financování zajišťuje MAS SERVISO.</a:t>
            </a:r>
          </a:p>
          <a:p>
            <a:pPr marL="0" indent="0" algn="ctr">
              <a:buNone/>
            </a:pPr>
            <a:r>
              <a:rPr lang="cs-CZ" dirty="0">
                <a:latin typeface="Times New Roman" pitchFamily="18" charset="0"/>
                <a:cs typeface="Times New Roman" pitchFamily="18" charset="0"/>
              </a:rPr>
              <a:t> </a:t>
            </a:r>
          </a:p>
          <a:p>
            <a:pPr marL="0" indent="0" algn="ctr">
              <a:buNone/>
            </a:pPr>
            <a:r>
              <a:rPr lang="cs-CZ" dirty="0">
                <a:latin typeface="Times New Roman" pitchFamily="18" charset="0"/>
                <a:cs typeface="Times New Roman" pitchFamily="18" charset="0"/>
              </a:rPr>
              <a:t>Další část hodnocení projektů – závěrečné ověření způsobilosti projektů provede CRR v souladu s postupem uvedeným v kapitole 3.4 Obecných pravidel.</a:t>
            </a:r>
          </a:p>
          <a:p>
            <a:pPr marL="0" indent="0" algn="ctr">
              <a:buNone/>
            </a:pPr>
            <a:r>
              <a:rPr lang="cs-CZ" dirty="0">
                <a:latin typeface="Times New Roman" pitchFamily="18" charset="0"/>
                <a:cs typeface="Times New Roman" pitchFamily="18" charset="0"/>
              </a:rPr>
              <a:t> </a:t>
            </a:r>
          </a:p>
          <a:p>
            <a:pPr marL="0" indent="0" algn="ctr">
              <a:buNone/>
            </a:pPr>
            <a:r>
              <a:rPr lang="cs-CZ" dirty="0">
                <a:latin typeface="Times New Roman" pitchFamily="18" charset="0"/>
                <a:cs typeface="Times New Roman" pitchFamily="18" charset="0"/>
              </a:rPr>
              <a:t>Žádosti, které nebudou předložené dle pravidel o podání žádosti a v jiných termínech, než uvádí výzva MAS SERVISO / ŘO IROP, nebudou akceptovány.</a:t>
            </a:r>
          </a:p>
          <a:p>
            <a:pPr marL="0" indent="0" algn="ctr">
              <a:buNone/>
            </a:pPr>
            <a:r>
              <a:rPr lang="cs-CZ" dirty="0">
                <a:latin typeface="Times New Roman" pitchFamily="18" charset="0"/>
                <a:cs typeface="Times New Roman" pitchFamily="18" charset="0"/>
              </a:rPr>
              <a:t> </a:t>
            </a:r>
          </a:p>
          <a:p>
            <a:pPr marL="0" indent="0" algn="ctr">
              <a:buNone/>
            </a:pPr>
            <a:r>
              <a:rPr lang="cs-CZ" dirty="0">
                <a:latin typeface="Times New Roman" pitchFamily="18" charset="0"/>
                <a:cs typeface="Times New Roman" pitchFamily="18" charset="0"/>
              </a:rPr>
              <a:t> </a:t>
            </a:r>
          </a:p>
          <a:p>
            <a:pPr marL="0" indent="0" algn="ctr">
              <a:buNone/>
            </a:pPr>
            <a:r>
              <a:rPr lang="cs-CZ" b="1" u="sng" dirty="0">
                <a:latin typeface="Times New Roman" pitchFamily="18" charset="0"/>
                <a:cs typeface="Times New Roman" pitchFamily="18" charset="0"/>
              </a:rPr>
              <a:t>ISKP14+:</a:t>
            </a:r>
            <a:endParaRPr lang="cs-CZ" dirty="0">
              <a:latin typeface="Times New Roman" pitchFamily="18" charset="0"/>
              <a:cs typeface="Times New Roman" pitchFamily="18" charset="0"/>
            </a:endParaRPr>
          </a:p>
          <a:p>
            <a:pPr marL="0" indent="0" algn="ctr">
              <a:buNone/>
            </a:pPr>
            <a:r>
              <a:rPr lang="cs-CZ" dirty="0">
                <a:latin typeface="Times New Roman" pitchFamily="18" charset="0"/>
                <a:cs typeface="Times New Roman" pitchFamily="18" charset="0"/>
              </a:rPr>
              <a:t> </a:t>
            </a:r>
          </a:p>
          <a:p>
            <a:pPr marL="0" indent="0" algn="ctr">
              <a:buNone/>
            </a:pPr>
            <a:r>
              <a:rPr lang="cs-CZ" dirty="0">
                <a:latin typeface="Times New Roman" pitchFamily="18" charset="0"/>
                <a:cs typeface="Times New Roman" pitchFamily="18" charset="0"/>
              </a:rPr>
              <a:t>Jedná se o on-line aplikaci, pro práci v systému je nutná registrace s platnou e-mailovou adresou a telefonním číslem, před podáním a odesláním žádosti je nutné mít zřízený elektronický podpis, mít zřízenou datovou schránku.</a:t>
            </a:r>
          </a:p>
          <a:p>
            <a:pPr marL="0" indent="0" algn="ctr">
              <a:buNone/>
            </a:pPr>
            <a:r>
              <a:rPr lang="cs-CZ" dirty="0">
                <a:latin typeface="Times New Roman" pitchFamily="18" charset="0"/>
                <a:cs typeface="Times New Roman" pitchFamily="18" charset="0"/>
              </a:rPr>
              <a:t>Registrace do systému ISKP14+: </a:t>
            </a:r>
            <a:r>
              <a:rPr lang="cs-CZ" u="sng" dirty="0">
                <a:latin typeface="Times New Roman" pitchFamily="18" charset="0"/>
                <a:cs typeface="Times New Roman" pitchFamily="18" charset="0"/>
                <a:hlinkClick r:id="rId3"/>
              </a:rPr>
              <a:t>https://mseu.mssf.cz/</a:t>
            </a:r>
            <a:endParaRPr lang="cs-CZ" dirty="0">
              <a:latin typeface="Times New Roman" pitchFamily="18" charset="0"/>
              <a:cs typeface="Times New Roman" pitchFamily="18" charset="0"/>
            </a:endParaRPr>
          </a:p>
          <a:p>
            <a:pPr marL="0" indent="0" algn="ctr">
              <a:buNone/>
            </a:pPr>
            <a:r>
              <a:rPr lang="cs-CZ" dirty="0">
                <a:latin typeface="Times New Roman" pitchFamily="18" charset="0"/>
                <a:cs typeface="Times New Roman" pitchFamily="18" charset="0"/>
              </a:rPr>
              <a:t> </a:t>
            </a:r>
          </a:p>
          <a:p>
            <a:pPr marL="0" indent="0" algn="ctr">
              <a:buNone/>
            </a:pPr>
            <a:r>
              <a:rPr lang="cs-CZ" b="1" dirty="0">
                <a:latin typeface="Times New Roman" pitchFamily="18" charset="0"/>
                <a:cs typeface="Times New Roman" pitchFamily="18" charset="0"/>
              </a:rPr>
              <a:t>Prohlížeč: Internet Explorer</a:t>
            </a:r>
            <a:endParaRPr lang="cs-CZ" dirty="0">
              <a:latin typeface="Times New Roman" pitchFamily="18" charset="0"/>
              <a:cs typeface="Times New Roman" pitchFamily="18" charset="0"/>
            </a:endParaRPr>
          </a:p>
          <a:p>
            <a:pPr algn="ctr"/>
            <a:endParaRPr lang="cs-CZ" dirty="0">
              <a:latin typeface="Times New Roman" pitchFamily="18" charset="0"/>
              <a:cs typeface="Times New Roman" pitchFamily="18" charset="0"/>
            </a:endParaRPr>
          </a:p>
          <a:p>
            <a:pPr marL="0" indent="0" algn="ctr">
              <a:buNone/>
            </a:pPr>
            <a:r>
              <a:rPr lang="cs-CZ" dirty="0">
                <a:latin typeface="Times New Roman" pitchFamily="18" charset="0"/>
                <a:cs typeface="Times New Roman" pitchFamily="18" charset="0"/>
              </a:rPr>
              <a:t>Elektronická žádost: </a:t>
            </a:r>
            <a:r>
              <a:rPr lang="cs-CZ" u="sng" dirty="0">
                <a:latin typeface="Times New Roman" pitchFamily="18" charset="0"/>
                <a:cs typeface="Times New Roman" pitchFamily="18" charset="0"/>
                <a:hlinkClick r:id="rId4"/>
              </a:rPr>
              <a:t>https://www.mssf.cz/</a:t>
            </a:r>
            <a:endParaRPr lang="cs-CZ" dirty="0">
              <a:latin typeface="Times New Roman" pitchFamily="18" charset="0"/>
              <a:cs typeface="Times New Roman" pitchFamily="18" charset="0"/>
            </a:endParaRPr>
          </a:p>
          <a:p>
            <a:pPr marL="0" indent="0" algn="ctr">
              <a:buNone/>
            </a:pPr>
            <a:r>
              <a:rPr lang="cs-CZ" dirty="0">
                <a:latin typeface="Times New Roman" pitchFamily="18" charset="0"/>
                <a:cs typeface="Times New Roman" pitchFamily="18" charset="0"/>
              </a:rPr>
              <a:t> </a:t>
            </a:r>
          </a:p>
          <a:p>
            <a:pPr marL="0" indent="0" algn="ctr">
              <a:buNone/>
            </a:pPr>
            <a:r>
              <a:rPr lang="cs-CZ" dirty="0">
                <a:latin typeface="Times New Roman" pitchFamily="18" charset="0"/>
                <a:cs typeface="Times New Roman" pitchFamily="18" charset="0"/>
              </a:rPr>
              <a:t>Edukační videa: </a:t>
            </a:r>
            <a:r>
              <a:rPr lang="cs-CZ" u="sng" dirty="0">
                <a:latin typeface="Times New Roman" pitchFamily="18" charset="0"/>
                <a:cs typeface="Times New Roman" pitchFamily="18" charset="0"/>
                <a:hlinkClick r:id="rId5"/>
              </a:rPr>
              <a:t>http://www.dotaceeu.cz/cs/Jak-na-projekt/Elektronicka-zadost/Edukacni-videa</a:t>
            </a:r>
            <a:r>
              <a:rPr lang="cs-CZ" dirty="0">
                <a:latin typeface="Times New Roman" pitchFamily="18" charset="0"/>
                <a:cs typeface="Times New Roman" pitchFamily="18" charset="0"/>
              </a:rPr>
              <a:t> </a:t>
            </a:r>
          </a:p>
          <a:p>
            <a:endParaRPr lang="cs-CZ" dirty="0"/>
          </a:p>
        </p:txBody>
      </p:sp>
      <p:pic>
        <p:nvPicPr>
          <p:cNvPr id="4" name="Picture 4" descr="http://www.serviso.cz/serviso/pictures/originals/p-n14980532271-eu.png">
            <a:extLst>
              <a:ext uri="{FF2B5EF4-FFF2-40B4-BE49-F238E27FC236}">
                <a16:creationId xmlns:a16="http://schemas.microsoft.com/office/drawing/2014/main" id="{DB02799E-4988-4487-BC90-0D203CFE63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DA8077E6-1E80-4AE1-B989-5D381E7DFA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434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86D5ED-46A6-4EEC-B576-38994EFC0F10}"/>
              </a:ext>
            </a:extLst>
          </p:cNvPr>
          <p:cNvSpPr>
            <a:spLocks noGrp="1"/>
          </p:cNvSpPr>
          <p:nvPr>
            <p:ph type="title"/>
          </p:nvPr>
        </p:nvSpPr>
        <p:spPr>
          <a:xfrm>
            <a:off x="838200" y="1224033"/>
            <a:ext cx="10515600" cy="1266738"/>
          </a:xfrm>
        </p:spPr>
        <p:txBody>
          <a:bodyPr>
            <a:noAutofit/>
          </a:bodyPr>
          <a:lstStyle/>
          <a:p>
            <a:pPr algn="ctr"/>
            <a:r>
              <a:rPr lang="cs-CZ" sz="20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 výzva MAS SERVISO-IROP-Zvýšení dostupnosti a kvality bydlení v území</a:t>
            </a:r>
          </a:p>
        </p:txBody>
      </p:sp>
      <p:sp>
        <p:nvSpPr>
          <p:cNvPr id="3" name="Zástupný symbol pro obsah 2">
            <a:extLst>
              <a:ext uri="{FF2B5EF4-FFF2-40B4-BE49-F238E27FC236}">
                <a16:creationId xmlns:a16="http://schemas.microsoft.com/office/drawing/2014/main" id="{9151BA66-BF05-484A-99BD-B89077C3201F}"/>
              </a:ext>
            </a:extLst>
          </p:cNvPr>
          <p:cNvSpPr>
            <a:spLocks noGrp="1"/>
          </p:cNvSpPr>
          <p:nvPr>
            <p:ph idx="1"/>
          </p:nvPr>
        </p:nvSpPr>
        <p:spPr>
          <a:xfrm>
            <a:off x="838200" y="1959429"/>
            <a:ext cx="10515600" cy="4670538"/>
          </a:xfrm>
        </p:spPr>
        <p:txBody>
          <a:bodyPr>
            <a:normAutofit lnSpcReduction="10000"/>
          </a:bodyPr>
          <a:lstStyle/>
          <a:p>
            <a:pPr marL="0" indent="0" algn="ctr">
              <a:spcAft>
                <a:spcPts val="0"/>
              </a:spcAft>
              <a:buNone/>
            </a:pPr>
            <a:endParaRPr lang="cs-CZ" sz="2100" b="1" u="sng" dirty="0">
              <a:effectLst>
                <a:outerShdw blurRad="50800" dist="38100" dir="2700000" algn="tl">
                  <a:srgbClr val="000000">
                    <a:alpha val="40000"/>
                  </a:srgbClr>
                </a:outerShdw>
              </a:effectLst>
              <a:latin typeface="Times New Roman" panose="02020603050405020304" pitchFamily="18" charset="0"/>
              <a:cs typeface="Times New Roman" panose="02020603050405020304" pitchFamily="18" charset="0"/>
            </a:endParaRPr>
          </a:p>
          <a:p>
            <a:pPr marL="0" indent="0" algn="ctr">
              <a:spcAft>
                <a:spcPts val="0"/>
              </a:spcAft>
              <a:buNone/>
            </a:pPr>
            <a:r>
              <a:rPr lang="cs-CZ" sz="1700" b="1" dirty="0">
                <a:effectLst>
                  <a:outerShdw blurRad="50800" dist="38100" dir="2700000" algn="tl">
                    <a:srgbClr val="000000">
                      <a:alpha val="40000"/>
                    </a:srgbClr>
                  </a:outerShdw>
                </a:effectLst>
                <a:latin typeface="Times New Roman" panose="02020603050405020304" pitchFamily="18" charset="0"/>
                <a:cs typeface="Times New Roman" panose="02020603050405020304" pitchFamily="18" charset="0"/>
              </a:rPr>
              <a:t>VAZBA NA VÝZVU IROP Č. 85 „Sociální infrastruktura– integrované projekty CLLD“</a:t>
            </a:r>
            <a:endParaRPr lang="cs-CZ"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buNone/>
            </a:pPr>
            <a:r>
              <a:rPr lang="cs-CZ" sz="2400" b="1" u="sng" dirty="0">
                <a:latin typeface="Times New Roman" panose="02020603050405020304" pitchFamily="18" charset="0"/>
                <a:cs typeface="Times New Roman" panose="02020603050405020304" pitchFamily="18" charset="0"/>
              </a:rPr>
              <a:t>Představení výzvy:</a:t>
            </a:r>
            <a:r>
              <a:rPr lang="cs-CZ" sz="2400" dirty="0">
                <a:latin typeface="Times New Roman" panose="02020603050405020304" pitchFamily="18" charset="0"/>
                <a:cs typeface="Times New Roman" panose="02020603050405020304" pitchFamily="18" charset="0"/>
              </a:rPr>
              <a:t> </a:t>
            </a:r>
          </a:p>
          <a:p>
            <a:pPr marL="0" indent="0" algn="ctr">
              <a:buNone/>
            </a:pPr>
            <a:endParaRPr lang="cs-CZ" sz="2400" dirty="0">
              <a:latin typeface="Times New Roman" panose="02020603050405020304" pitchFamily="18" charset="0"/>
              <a:cs typeface="Times New Roman" panose="02020603050405020304" pitchFamily="18" charset="0"/>
            </a:endParaRPr>
          </a:p>
          <a:p>
            <a:pPr marL="0" indent="0" algn="ctr">
              <a:buNone/>
            </a:pPr>
            <a:r>
              <a:rPr lang="cs-CZ" dirty="0">
                <a:latin typeface="Times New Roman" panose="02020603050405020304" pitchFamily="18" charset="0"/>
                <a:cs typeface="Times New Roman" panose="02020603050405020304" pitchFamily="18" charset="0"/>
              </a:rPr>
              <a:t> Číslo výzvy MAS SERVISO: </a:t>
            </a:r>
            <a:r>
              <a:rPr lang="cs-CZ" b="1" dirty="0">
                <a:solidFill>
                  <a:schemeClr val="accent1">
                    <a:lumMod val="75000"/>
                  </a:schemeClr>
                </a:solidFill>
                <a:latin typeface="Times New Roman" panose="02020603050405020304" pitchFamily="18" charset="0"/>
                <a:cs typeface="Times New Roman" panose="02020603050405020304" pitchFamily="18" charset="0"/>
              </a:rPr>
              <a:t>037/06_18_107/CLLD_16_01_048</a:t>
            </a:r>
          </a:p>
          <a:p>
            <a:pPr marL="0" indent="0" algn="ctr">
              <a:buNone/>
            </a:pPr>
            <a:endParaRPr lang="cs-CZ" dirty="0">
              <a:latin typeface="Times New Roman" panose="02020603050405020304" pitchFamily="18" charset="0"/>
              <a:cs typeface="Times New Roman" panose="02020603050405020304" pitchFamily="18" charset="0"/>
            </a:endParaRPr>
          </a:p>
          <a:p>
            <a:pPr marL="0" indent="0" algn="ctr">
              <a:buNone/>
            </a:pPr>
            <a:r>
              <a:rPr lang="cs-CZ" b="1" dirty="0">
                <a:latin typeface="Times New Roman" panose="02020603050405020304" pitchFamily="18" charset="0"/>
                <a:cs typeface="Times New Roman" panose="02020603050405020304" pitchFamily="18" charset="0"/>
              </a:rPr>
              <a:t>Datum a čas zahájení příjmu žádostí o podporu v MS2014+:</a:t>
            </a:r>
            <a:endParaRPr lang="cs-CZ" dirty="0">
              <a:latin typeface="Times New Roman" panose="02020603050405020304" pitchFamily="18" charset="0"/>
              <a:cs typeface="Times New Roman" panose="02020603050405020304" pitchFamily="18" charset="0"/>
            </a:endParaRPr>
          </a:p>
          <a:p>
            <a:pPr marL="0" indent="0" algn="ctr">
              <a:buNone/>
            </a:pPr>
            <a:r>
              <a:rPr lang="cs-CZ" b="1" dirty="0">
                <a:solidFill>
                  <a:schemeClr val="accent1">
                    <a:lumMod val="75000"/>
                  </a:schemeClr>
                </a:solidFill>
                <a:latin typeface="Times New Roman" panose="02020603050405020304" pitchFamily="18" charset="0"/>
                <a:cs typeface="Times New Roman" panose="02020603050405020304" pitchFamily="18" charset="0"/>
              </a:rPr>
              <a:t>20. 05. 2019, 08:00 hod.</a:t>
            </a:r>
            <a:endParaRPr lang="cs-CZ"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ctr">
              <a:buNone/>
            </a:pPr>
            <a:r>
              <a:rPr lang="cs-CZ" b="1" dirty="0">
                <a:latin typeface="Times New Roman" panose="02020603050405020304" pitchFamily="18" charset="0"/>
                <a:cs typeface="Times New Roman" panose="02020603050405020304" pitchFamily="18" charset="0"/>
              </a:rPr>
              <a:t>Datum a čas ukončení příjmu žádostí o podporu v MS2014+:</a:t>
            </a:r>
            <a:endParaRPr lang="cs-CZ" dirty="0">
              <a:latin typeface="Times New Roman" panose="02020603050405020304" pitchFamily="18" charset="0"/>
              <a:cs typeface="Times New Roman" panose="02020603050405020304" pitchFamily="18" charset="0"/>
            </a:endParaRPr>
          </a:p>
          <a:p>
            <a:pPr marL="0" indent="0" algn="ctr">
              <a:buNone/>
            </a:pPr>
            <a:r>
              <a:rPr lang="cs-CZ" b="1" dirty="0">
                <a:solidFill>
                  <a:schemeClr val="accent1">
                    <a:lumMod val="75000"/>
                  </a:schemeClr>
                </a:solidFill>
                <a:latin typeface="Times New Roman" panose="02020603050405020304" pitchFamily="18" charset="0"/>
                <a:cs typeface="Times New Roman" panose="02020603050405020304" pitchFamily="18" charset="0"/>
              </a:rPr>
              <a:t>30. 09. 2019, 12:00 hod.</a:t>
            </a:r>
          </a:p>
          <a:p>
            <a:endParaRPr lang="cs-CZ" dirty="0"/>
          </a:p>
        </p:txBody>
      </p:sp>
      <p:pic>
        <p:nvPicPr>
          <p:cNvPr id="4" name="Picture 4" descr="http://www.serviso.cz/serviso/pictures/originals/p-n14980532271-eu.png">
            <a:extLst>
              <a:ext uri="{FF2B5EF4-FFF2-40B4-BE49-F238E27FC236}">
                <a16:creationId xmlns:a16="http://schemas.microsoft.com/office/drawing/2014/main" id="{F134EEF3-FD85-457F-91DC-0230465E59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A80CA411-3C05-40D5-9AE0-E4C2B3DDDD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918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50D914D-52CE-41AA-92A4-86F7722F86A5}"/>
              </a:ext>
            </a:extLst>
          </p:cNvPr>
          <p:cNvSpPr>
            <a:spLocks noGrp="1"/>
          </p:cNvSpPr>
          <p:nvPr>
            <p:ph idx="1"/>
          </p:nvPr>
        </p:nvSpPr>
        <p:spPr>
          <a:xfrm>
            <a:off x="838200" y="1161704"/>
            <a:ext cx="10515600" cy="5304508"/>
          </a:xfrm>
        </p:spPr>
        <p:txBody>
          <a:bodyPr>
            <a:normAutofit fontScale="92500" lnSpcReduction="10000"/>
          </a:bodyPr>
          <a:lstStyle/>
          <a:p>
            <a:pPr marL="0" indent="0" algn="ctr">
              <a:spcAft>
                <a:spcPts val="0"/>
              </a:spcAft>
              <a:buNone/>
            </a:pPr>
            <a:r>
              <a:rPr lang="cs-CZ" sz="3200" b="1" u="sng" dirty="0">
                <a:effectLst/>
                <a:latin typeface="Times New Roman" panose="02020603050405020304" pitchFamily="18" charset="0"/>
                <a:ea typeface="Times New Roman" panose="02020603050405020304" pitchFamily="18" charset="0"/>
              </a:rPr>
              <a:t>Finanční alokace výzvy:</a:t>
            </a:r>
            <a:endParaRPr lang="cs-CZ" dirty="0">
              <a:latin typeface="Times New Roman" panose="02020603050405020304" pitchFamily="18" charset="0"/>
              <a:ea typeface="Times New Roman" panose="02020603050405020304" pitchFamily="18" charset="0"/>
            </a:endParaRPr>
          </a:p>
          <a:p>
            <a:pPr marL="0" indent="0" algn="ctr">
              <a:spcAft>
                <a:spcPts val="0"/>
              </a:spcAft>
              <a:buNone/>
            </a:pPr>
            <a:endParaRPr lang="cs-CZ" dirty="0">
              <a:latin typeface="Times New Roman" panose="02020603050405020304" pitchFamily="18" charset="0"/>
              <a:ea typeface="Times New Roman" panose="02020603050405020304" pitchFamily="18" charset="0"/>
            </a:endParaRPr>
          </a:p>
          <a:p>
            <a:pPr marL="0" indent="0" algn="ctr">
              <a:spcAft>
                <a:spcPts val="0"/>
              </a:spcAft>
              <a:buNone/>
            </a:pPr>
            <a:r>
              <a:rPr lang="cs-CZ" b="1" dirty="0">
                <a:latin typeface="Times New Roman" panose="02020603050405020304" pitchFamily="18" charset="0"/>
                <a:ea typeface="Times New Roman" panose="02020603050405020304" pitchFamily="18" charset="0"/>
              </a:rPr>
              <a:t>Celková částka dotace z Evropského fondu pro regionální rozvoj pro výzvu:</a:t>
            </a:r>
            <a:endParaRPr lang="cs-CZ" dirty="0">
              <a:latin typeface="Times New Roman" panose="02020603050405020304" pitchFamily="18" charset="0"/>
              <a:ea typeface="Times New Roman" panose="02020603050405020304" pitchFamily="18" charset="0"/>
            </a:endParaRPr>
          </a:p>
          <a:p>
            <a:pPr marL="0" indent="0" algn="ctr">
              <a:spcAft>
                <a:spcPts val="0"/>
              </a:spcAft>
              <a:buNone/>
            </a:pP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5 000 000,00 Kč</a:t>
            </a:r>
            <a:endParaRPr lang="cs-CZ"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0" indent="0" algn="ctr">
              <a:spcAft>
                <a:spcPts val="0"/>
              </a:spcAft>
              <a:buNone/>
            </a:pPr>
            <a:endParaRPr lang="cs-CZ" dirty="0">
              <a:latin typeface="Times New Roman" panose="02020603050405020304" pitchFamily="18" charset="0"/>
              <a:ea typeface="Times New Roman" panose="02020603050405020304" pitchFamily="18" charset="0"/>
            </a:endParaRPr>
          </a:p>
          <a:p>
            <a:pPr marL="0" indent="0" algn="ctr">
              <a:spcAft>
                <a:spcPts val="0"/>
              </a:spcAft>
              <a:buNone/>
            </a:pPr>
            <a:r>
              <a:rPr lang="cs-CZ" b="1" dirty="0">
                <a:latin typeface="Times New Roman" panose="02020603050405020304" pitchFamily="18" charset="0"/>
                <a:ea typeface="Times New Roman" panose="02020603050405020304" pitchFamily="18" charset="0"/>
              </a:rPr>
              <a:t>Minimální a maximální výše celkových způsobilých výdajů projektu:</a:t>
            </a:r>
            <a:endParaRPr lang="cs-CZ" dirty="0">
              <a:latin typeface="Times New Roman" panose="02020603050405020304" pitchFamily="18" charset="0"/>
              <a:ea typeface="Times New Roman" panose="02020603050405020304" pitchFamily="18" charset="0"/>
            </a:endParaRPr>
          </a:p>
          <a:p>
            <a:pPr marL="0" indent="0" algn="ctr">
              <a:spcAft>
                <a:spcPts val="0"/>
              </a:spcAft>
              <a:buNone/>
            </a:pPr>
            <a:r>
              <a:rPr lang="cs-CZ" b="1" dirty="0">
                <a:latin typeface="Times New Roman" panose="02020603050405020304" pitchFamily="18" charset="0"/>
                <a:ea typeface="Times New Roman" panose="02020603050405020304" pitchFamily="18" charset="0"/>
              </a:rPr>
              <a:t>Minimální částka</a:t>
            </a:r>
            <a:r>
              <a:rPr lang="cs-CZ" dirty="0">
                <a:latin typeface="Times New Roman" panose="02020603050405020304" pitchFamily="18" charset="0"/>
                <a:ea typeface="Times New Roman" panose="02020603050405020304" pitchFamily="18" charset="0"/>
              </a:rPr>
              <a:t> způsobilých výdajů na jeden projekt </a:t>
            </a: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500 000,00 Kč</a:t>
            </a:r>
            <a:endParaRPr lang="cs-CZ"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0" indent="0" algn="ctr">
              <a:spcAft>
                <a:spcPts val="0"/>
              </a:spcAft>
              <a:buNone/>
            </a:pPr>
            <a:r>
              <a:rPr lang="cs-CZ" b="1" dirty="0">
                <a:latin typeface="Times New Roman" panose="02020603050405020304" pitchFamily="18" charset="0"/>
                <a:ea typeface="Times New Roman" panose="02020603050405020304" pitchFamily="18" charset="0"/>
              </a:rPr>
              <a:t>Maximální částka</a:t>
            </a:r>
            <a:r>
              <a:rPr lang="cs-CZ" dirty="0">
                <a:latin typeface="Times New Roman" panose="02020603050405020304" pitchFamily="18" charset="0"/>
                <a:ea typeface="Times New Roman" panose="02020603050405020304" pitchFamily="18" charset="0"/>
              </a:rPr>
              <a:t> způsobilých výdajů na jeden projekt </a:t>
            </a: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5 000 000,00 Kč</a:t>
            </a:r>
            <a:r>
              <a:rPr lang="cs-CZ" b="1" dirty="0">
                <a:solidFill>
                  <a:schemeClr val="accent1">
                    <a:lumMod val="75000"/>
                  </a:schemeClr>
                </a:solidFill>
                <a:latin typeface="Times New Roman" panose="02020603050405020304" pitchFamily="18" charset="0"/>
                <a:ea typeface="Times New Roman" panose="02020603050405020304" pitchFamily="18" charset="0"/>
              </a:rPr>
              <a:t> </a:t>
            </a:r>
            <a:endParaRPr lang="cs-CZ" dirty="0">
              <a:solidFill>
                <a:schemeClr val="accent1">
                  <a:lumMod val="75000"/>
                </a:schemeClr>
              </a:solidFill>
              <a:latin typeface="Times New Roman" panose="02020603050405020304" pitchFamily="18" charset="0"/>
              <a:ea typeface="Times New Roman" panose="02020603050405020304" pitchFamily="18" charset="0"/>
            </a:endParaRPr>
          </a:p>
          <a:p>
            <a:pPr marL="0" indent="0" algn="ctr">
              <a:spcAft>
                <a:spcPts val="0"/>
              </a:spcAft>
              <a:buNone/>
            </a:pPr>
            <a:r>
              <a:rPr lang="cs-CZ" dirty="0">
                <a:latin typeface="Times New Roman" panose="02020603050405020304" pitchFamily="18" charset="0"/>
                <a:ea typeface="Times New Roman" panose="02020603050405020304" pitchFamily="18" charset="0"/>
              </a:rPr>
              <a:t> </a:t>
            </a:r>
          </a:p>
          <a:p>
            <a:pPr marL="0" indent="0" algn="ctr">
              <a:spcAft>
                <a:spcPts val="0"/>
              </a:spcAft>
              <a:buNone/>
            </a:pPr>
            <a:r>
              <a:rPr lang="cs-CZ" b="1" dirty="0">
                <a:latin typeface="Times New Roman" panose="02020603050405020304" pitchFamily="18" charset="0"/>
                <a:ea typeface="Times New Roman" panose="02020603050405020304" pitchFamily="18" charset="0"/>
              </a:rPr>
              <a:t>Druh výzvy: </a:t>
            </a:r>
            <a:r>
              <a:rPr lang="cs-CZ" dirty="0">
                <a:latin typeface="Times New Roman" panose="02020603050405020304" pitchFamily="18" charset="0"/>
                <a:ea typeface="Times New Roman" panose="02020603050405020304" pitchFamily="18" charset="0"/>
              </a:rPr>
              <a:t>Kolová</a:t>
            </a:r>
          </a:p>
          <a:p>
            <a:pPr marL="0" indent="0" algn="ctr">
              <a:spcAft>
                <a:spcPts val="0"/>
              </a:spcAft>
              <a:buNone/>
            </a:pPr>
            <a:r>
              <a:rPr lang="cs-CZ" b="1" dirty="0">
                <a:latin typeface="Times New Roman" panose="02020603050405020304" pitchFamily="18" charset="0"/>
                <a:ea typeface="Times New Roman" panose="02020603050405020304" pitchFamily="18" charset="0"/>
              </a:rPr>
              <a:t>Forma podpory: </a:t>
            </a:r>
            <a:r>
              <a:rPr lang="cs-CZ" dirty="0">
                <a:latin typeface="Times New Roman" panose="02020603050405020304" pitchFamily="18" charset="0"/>
                <a:ea typeface="Times New Roman" panose="02020603050405020304" pitchFamily="18" charset="0"/>
              </a:rPr>
              <a:t>Ex – post financování</a:t>
            </a:r>
          </a:p>
          <a:p>
            <a:endParaRPr lang="cs-CZ" dirty="0"/>
          </a:p>
        </p:txBody>
      </p:sp>
      <p:pic>
        <p:nvPicPr>
          <p:cNvPr id="4" name="Picture 4" descr="http://www.serviso.cz/serviso/pictures/originals/p-n14980532271-eu.png">
            <a:extLst>
              <a:ext uri="{FF2B5EF4-FFF2-40B4-BE49-F238E27FC236}">
                <a16:creationId xmlns:a16="http://schemas.microsoft.com/office/drawing/2014/main" id="{CBB89F1A-9AA0-4A76-9697-66306ECD19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B73549FB-B5A0-4D41-917B-1A018034D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565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76601064-CACD-40CD-A434-974ED542657F}"/>
              </a:ext>
            </a:extLst>
          </p:cNvPr>
          <p:cNvSpPr>
            <a:spLocks noGrp="1"/>
          </p:cNvSpPr>
          <p:nvPr>
            <p:ph idx="1"/>
          </p:nvPr>
        </p:nvSpPr>
        <p:spPr>
          <a:xfrm>
            <a:off x="838200" y="1093188"/>
            <a:ext cx="10515600" cy="5495925"/>
          </a:xfrm>
        </p:spPr>
        <p:txBody>
          <a:bodyPr>
            <a:normAutofit fontScale="92500" lnSpcReduction="10000"/>
          </a:bodyPr>
          <a:lstStyle/>
          <a:p>
            <a:pPr marL="0" indent="0">
              <a:spcAft>
                <a:spcPts val="0"/>
              </a:spcAft>
              <a:buNone/>
            </a:pPr>
            <a:r>
              <a:rPr lang="cs-CZ" sz="2600"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Důležité odkazy:</a:t>
            </a:r>
            <a:endParaRPr lang="cs-CZ" sz="26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0"/>
              </a:spcAft>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Specifická pravidla pro příjemce a žadatele včetně povinných příloh</a:t>
            </a:r>
          </a:p>
          <a:p>
            <a:pPr marL="0" indent="0">
              <a:buNone/>
            </a:pPr>
            <a:r>
              <a:rPr lang="cs-CZ" sz="1500" dirty="0">
                <a:latin typeface="Times New Roman" panose="02020603050405020304" pitchFamily="18" charset="0"/>
                <a:ea typeface="Times New Roman" panose="02020603050405020304" pitchFamily="18" charset="0"/>
                <a:cs typeface="Times New Roman" panose="02020603050405020304" pitchFamily="18" charset="0"/>
                <a:hlinkClick r:id="rId2"/>
              </a:rPr>
              <a:t>http://www.irop.mmr.cz/cs/Vyzvy/Seznam/Vyzva-c-85-Socialni-bydleni-in-projekty-CLLD</a:t>
            </a:r>
            <a:r>
              <a:rPr lang="cs-CZ" sz="1500" dirty="0">
                <a:latin typeface="Times New Roman" panose="02020603050405020304" pitchFamily="18" charset="0"/>
                <a:ea typeface="Times New Roman" panose="02020603050405020304" pitchFamily="18" charset="0"/>
                <a:cs typeface="Times New Roman" panose="02020603050405020304" pitchFamily="18" charset="0"/>
              </a:rPr>
              <a:t> </a:t>
            </a:r>
          </a:p>
          <a:p>
            <a:pPr>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Obecná pravidla pro žadatele a příjemce včetně povinných příloh</a:t>
            </a:r>
          </a:p>
          <a:p>
            <a:pPr>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Výzva MAS SERVISO </a:t>
            </a:r>
            <a:r>
              <a:rPr lang="cs-CZ" sz="1500" dirty="0">
                <a:latin typeface="Times New Roman" panose="02020603050405020304" pitchFamily="18" charset="0"/>
                <a:cs typeface="Times New Roman" panose="02020603050405020304" pitchFamily="18" charset="0"/>
                <a:hlinkClick r:id="rId3"/>
              </a:rPr>
              <a:t>http://www.serviso.cz/serviso/index.php?page=article&amp;alias=11-vyzva-irop&amp;pagelist=0&amp;id=115&amp;itemid=34</a:t>
            </a:r>
            <a:endParaRPr lang="cs-CZ" sz="1500" dirty="0">
              <a:latin typeface="Times New Roman" panose="020206030504050203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Interní postupy pro období 2014 – 2023 včetně povinných příloh</a:t>
            </a:r>
          </a:p>
          <a:p>
            <a:pPr marL="285750" lvl="0" indent="-285750">
              <a:lnSpc>
                <a:spcPct val="115000"/>
              </a:lnSpc>
              <a:spcAft>
                <a:spcPts val="0"/>
              </a:spcAft>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Kritéria pro </a:t>
            </a:r>
            <a:r>
              <a:rPr lang="cs-CZ" dirty="0" err="1">
                <a:latin typeface="Times New Roman" panose="02020603050405020304" pitchFamily="18" charset="0"/>
                <a:ea typeface="Times New Roman" panose="02020603050405020304" pitchFamily="18" charset="0"/>
                <a:cs typeface="Times New Roman" panose="02020603050405020304" pitchFamily="18" charset="0"/>
              </a:rPr>
              <a:t>FNaP</a:t>
            </a:r>
            <a:r>
              <a:rPr lang="cs-CZ" dirty="0">
                <a:latin typeface="Times New Roman" panose="02020603050405020304" pitchFamily="18" charset="0"/>
                <a:ea typeface="Times New Roman" panose="02020603050405020304" pitchFamily="18" charset="0"/>
                <a:cs typeface="Times New Roman" panose="02020603050405020304" pitchFamily="18" charset="0"/>
              </a:rPr>
              <a:t> (formální hodnocení a přijatelnost projektu) a věcného hodnocení projektu</a:t>
            </a:r>
          </a:p>
          <a:p>
            <a:pPr marL="285750" lvl="0" indent="-285750">
              <a:lnSpc>
                <a:spcPct val="115000"/>
              </a:lnSpc>
              <a:spcAft>
                <a:spcPts val="0"/>
              </a:spcAft>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Kontrolní listy pro hodnocení projektů</a:t>
            </a:r>
          </a:p>
          <a:p>
            <a:pPr marL="285750" lvl="0" indent="-285750">
              <a:lnSpc>
                <a:spcPct val="115000"/>
              </a:lnSpc>
              <a:spcAft>
                <a:spcPts val="0"/>
              </a:spcAft>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Výsledky a informace k podaným žádostem přes systém MS2014+</a:t>
            </a:r>
          </a:p>
          <a:p>
            <a:pPr marL="285750" lvl="0" indent="-285750">
              <a:lnSpc>
                <a:spcPct val="115000"/>
              </a:lnSpc>
              <a:spcAft>
                <a:spcPts val="0"/>
              </a:spcAft>
              <a:buFont typeface="Wingdings" panose="05000000000000000000" pitchFamily="2" charset="2"/>
              <a:buChar char="ü"/>
            </a:pPr>
            <a:r>
              <a:rPr lang="cs-CZ" dirty="0">
                <a:latin typeface="Times New Roman" panose="02020603050405020304" pitchFamily="18" charset="0"/>
                <a:ea typeface="Times New Roman" panose="02020603050405020304" pitchFamily="18" charset="0"/>
                <a:cs typeface="Times New Roman" panose="02020603050405020304" pitchFamily="18" charset="0"/>
              </a:rPr>
              <a:t>Výsledky hodnocení žádostí / projektů </a:t>
            </a:r>
          </a:p>
          <a:p>
            <a:pPr marL="0" indent="0">
              <a:spcAft>
                <a:spcPts val="0"/>
              </a:spcAft>
              <a:buNone/>
            </a:pPr>
            <a:endParaRPr lang="cs-CZ" dirty="0"/>
          </a:p>
        </p:txBody>
      </p:sp>
      <p:pic>
        <p:nvPicPr>
          <p:cNvPr id="6" name="Picture 4" descr="http://www.serviso.cz/serviso/pictures/originals/p-n14980532271-eu.png">
            <a:extLst>
              <a:ext uri="{FF2B5EF4-FFF2-40B4-BE49-F238E27FC236}">
                <a16:creationId xmlns:a16="http://schemas.microsoft.com/office/drawing/2014/main" id="{1E498002-FB95-4639-A41D-33E71CBC5D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erviso">
            <a:extLst>
              <a:ext uri="{FF2B5EF4-FFF2-40B4-BE49-F238E27FC236}">
                <a16:creationId xmlns:a16="http://schemas.microsoft.com/office/drawing/2014/main" id="{4205A486-3BB7-4BA1-8637-3ECA3B1F39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55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9E262639-D701-4113-BAAD-BB588FFE12E7}"/>
              </a:ext>
            </a:extLst>
          </p:cNvPr>
          <p:cNvSpPr>
            <a:spLocks noGrp="1"/>
          </p:cNvSpPr>
          <p:nvPr>
            <p:ph idx="1"/>
          </p:nvPr>
        </p:nvSpPr>
        <p:spPr>
          <a:xfrm>
            <a:off x="838200" y="1018017"/>
            <a:ext cx="10515600" cy="5632188"/>
          </a:xfrm>
        </p:spPr>
        <p:txBody>
          <a:bodyPr>
            <a:normAutofit fontScale="47500" lnSpcReduction="20000"/>
          </a:bodyPr>
          <a:lstStyle/>
          <a:p>
            <a:pPr marL="0" indent="0" algn="just">
              <a:spcAft>
                <a:spcPts val="0"/>
              </a:spcAft>
              <a:buNone/>
            </a:pPr>
            <a:r>
              <a:rPr lang="cs-CZ" sz="3200"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Míra podpory:</a:t>
            </a:r>
            <a:endParaRPr lang="cs-CZ" sz="3200"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Aft>
                <a:spcPts val="0"/>
              </a:spcAft>
              <a:buNone/>
            </a:pPr>
            <a:r>
              <a:rPr lang="cs-CZ"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Podíl financování z celkových způsobilých výdajů:		</a:t>
            </a: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EFRR		95 %</a:t>
            </a:r>
          </a:p>
          <a:p>
            <a:pPr marL="0" indent="0" algn="just">
              <a:buNone/>
            </a:pPr>
            <a:r>
              <a:rPr lang="cs-CZ"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Příjemce		5 % </a:t>
            </a:r>
            <a:endParaRPr lang="cs-CZ"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Aft>
                <a:spcPts val="0"/>
              </a:spcAft>
              <a:buNone/>
            </a:pP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Státní rozpočet 	0%</a:t>
            </a:r>
          </a:p>
          <a:p>
            <a:pPr marL="0" indent="0" algn="just">
              <a:spcAft>
                <a:spcPts val="0"/>
              </a:spcAft>
              <a:buNone/>
            </a:pPr>
            <a:r>
              <a:rPr lang="cs-CZ"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cs-CZ"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Aft>
                <a:spcPts val="0"/>
              </a:spcAft>
              <a:buNone/>
            </a:pPr>
            <a:r>
              <a:rPr lang="cs-CZ" dirty="0">
                <a:latin typeface="Times New Roman" panose="02020603050405020304" pitchFamily="18" charset="0"/>
                <a:ea typeface="Times New Roman" panose="02020603050405020304" pitchFamily="18" charset="0"/>
                <a:cs typeface="Times New Roman" panose="02020603050405020304" pitchFamily="18" charset="0"/>
              </a:rPr>
              <a:t>Na hlavní aktivity projektu musí být vynaloženo </a:t>
            </a:r>
            <a:r>
              <a:rPr lang="cs-CZ" b="1" dirty="0">
                <a:latin typeface="Times New Roman" panose="02020603050405020304" pitchFamily="18" charset="0"/>
                <a:ea typeface="Times New Roman" panose="02020603050405020304" pitchFamily="18" charset="0"/>
                <a:cs typeface="Times New Roman" panose="02020603050405020304" pitchFamily="18" charset="0"/>
              </a:rPr>
              <a:t>minimálně 85 % celkových způsobilých výdajů projektu</a:t>
            </a:r>
            <a:r>
              <a:rPr lang="cs-CZ" dirty="0">
                <a:latin typeface="Times New Roman" panose="02020603050405020304" pitchFamily="18" charset="0"/>
                <a:ea typeface="Times New Roman" panose="02020603050405020304" pitchFamily="18" charset="0"/>
                <a:cs typeface="Times New Roman" panose="02020603050405020304" pitchFamily="18" charset="0"/>
              </a:rPr>
              <a:t>. Hlavní aktivity projektu vedou k naplnění cílů a indikátorů projektu.</a:t>
            </a:r>
          </a:p>
          <a:p>
            <a:pPr marL="0" indent="0" algn="just">
              <a:spcAft>
                <a:spcPts val="0"/>
              </a:spcAft>
              <a:buNone/>
            </a:pPr>
            <a:r>
              <a:rPr lang="cs-CZ" dirty="0">
                <a:latin typeface="Times New Roman" panose="02020603050405020304" pitchFamily="18" charset="0"/>
                <a:ea typeface="Times New Roman" panose="02020603050405020304" pitchFamily="18" charset="0"/>
                <a:cs typeface="Times New Roman" panose="02020603050405020304" pitchFamily="18" charset="0"/>
              </a:rPr>
              <a:t>Na vedlejší aktivity projektu může být vynaloženo </a:t>
            </a:r>
            <a:r>
              <a:rPr lang="cs-CZ" b="1" dirty="0">
                <a:latin typeface="Times New Roman" panose="02020603050405020304" pitchFamily="18" charset="0"/>
                <a:ea typeface="Times New Roman" panose="02020603050405020304" pitchFamily="18" charset="0"/>
                <a:cs typeface="Times New Roman" panose="02020603050405020304" pitchFamily="18" charset="0"/>
              </a:rPr>
              <a:t>maximálně 15 % celkových způsobilých výdajů </a:t>
            </a:r>
            <a:r>
              <a:rPr lang="cs-CZ" dirty="0">
                <a:latin typeface="Times New Roman" panose="02020603050405020304" pitchFamily="18" charset="0"/>
                <a:ea typeface="Times New Roman" panose="02020603050405020304" pitchFamily="18" charset="0"/>
                <a:cs typeface="Times New Roman" panose="02020603050405020304" pitchFamily="18" charset="0"/>
              </a:rPr>
              <a:t>projektu. Část výdajů na vedlejší aktivity projektu nad 15 % celkových způsobilých výdajů projektu musí být v rozpočtu projektu uvedena jako nezpůsobilý výdaj.</a:t>
            </a:r>
          </a:p>
          <a:p>
            <a:pPr marL="0" indent="0" algn="just">
              <a:spcAft>
                <a:spcPts val="0"/>
              </a:spcAft>
              <a:buNone/>
            </a:pPr>
            <a:r>
              <a:rPr lang="cs-CZ" sz="3200" b="1" u="sng" dirty="0">
                <a:latin typeface="Times New Roman" panose="02020603050405020304" pitchFamily="18" charset="0"/>
                <a:ea typeface="Times New Roman" panose="02020603050405020304" pitchFamily="18" charset="0"/>
                <a:cs typeface="Times New Roman" panose="02020603050405020304" pitchFamily="18" charset="0"/>
              </a:rPr>
              <a:t>Způsobilé výdaje:</a:t>
            </a:r>
            <a:endParaRPr lang="cs-CZ"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musí být vynaloženy v souladu s cíli programu a specifického cíle,</a:t>
            </a:r>
          </a:p>
          <a:p>
            <a:pPr marL="285750" indent="-285750">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musí přímo souviset s realizací projektu,</a:t>
            </a:r>
          </a:p>
          <a:p>
            <a:pPr marL="285750" indent="-285750">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musí vzniknout a být vynaloženy v období od </a:t>
            </a:r>
            <a:r>
              <a:rPr lang="cs-CZ" b="1" dirty="0">
                <a:latin typeface="Times New Roman" panose="02020603050405020304" pitchFamily="18" charset="0"/>
                <a:cs typeface="Times New Roman" panose="02020603050405020304" pitchFamily="18" charset="0"/>
              </a:rPr>
              <a:t>1. 1. 2016 </a:t>
            </a:r>
            <a:r>
              <a:rPr lang="cs-CZ" dirty="0">
                <a:latin typeface="Times New Roman" panose="02020603050405020304" pitchFamily="18" charset="0"/>
                <a:cs typeface="Times New Roman" panose="02020603050405020304" pitchFamily="18" charset="0"/>
              </a:rPr>
              <a:t>do data ukončení realizace projektu uvedeného v Rozhodnutí/Stanovení výdajů,</a:t>
            </a:r>
          </a:p>
          <a:p>
            <a:pPr marL="285750" indent="-285750">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musí být doloženy průkaznými doklady,</a:t>
            </a:r>
          </a:p>
          <a:p>
            <a:pPr marL="285750" indent="-285750">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nesmí přesáhnout výši výdajů uvedenou v každé jednotlivé smlouvě, uzavřené s dodavatelem, příp. jejích dodatcích. </a:t>
            </a:r>
          </a:p>
          <a:p>
            <a:pPr marL="285750" indent="-285750">
              <a:buFont typeface="Wingdings" panose="05000000000000000000" pitchFamily="2" charset="2"/>
              <a:buChar char="ü"/>
            </a:pPr>
            <a:endParaRPr lang="cs-CZ" dirty="0">
              <a:latin typeface="Times New Roman" panose="02020603050405020304" pitchFamily="18" charset="0"/>
              <a:cs typeface="Times New Roman" panose="02020603050405020304" pitchFamily="18" charset="0"/>
            </a:endParaRPr>
          </a:p>
          <a:p>
            <a:pPr marL="0" indent="0">
              <a:buNone/>
            </a:pPr>
            <a:r>
              <a:rPr lang="cs-CZ" sz="3200" b="1" u="sng" dirty="0">
                <a:latin typeface="Times New Roman" panose="02020603050405020304" pitchFamily="18" charset="0"/>
                <a:cs typeface="Times New Roman" panose="02020603050405020304" pitchFamily="18" charset="0"/>
              </a:rPr>
              <a:t>Zaměření aktivit výzvy:</a:t>
            </a:r>
            <a:r>
              <a:rPr lang="cs-CZ" dirty="0">
                <a:latin typeface="Times New Roman" panose="02020603050405020304" pitchFamily="18" charset="0"/>
                <a:cs typeface="Times New Roman" panose="02020603050405020304" pitchFamily="18" charset="0"/>
              </a:rPr>
              <a:t> </a:t>
            </a:r>
          </a:p>
          <a:p>
            <a:pPr marL="0" indent="0">
              <a:buNone/>
            </a:pPr>
            <a:r>
              <a:rPr lang="cs-CZ" dirty="0">
                <a:latin typeface="Times New Roman" panose="02020603050405020304" pitchFamily="18" charset="0"/>
                <a:cs typeface="Times New Roman" panose="02020603050405020304" pitchFamily="18" charset="0"/>
              </a:rPr>
              <a:t>Výzva je zaměřená na „Sociální bydlení“.</a:t>
            </a:r>
            <a:endParaRPr lang="cs-CZ" b="1"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r>
              <a:rPr lang="cs-CZ" dirty="0">
                <a:latin typeface="Times New Roman" panose="02020603050405020304" pitchFamily="18" charset="0"/>
                <a:cs typeface="Times New Roman" panose="02020603050405020304" pitchFamily="18" charset="0"/>
              </a:rPr>
              <a:t>Rozložení výdajů na </a:t>
            </a:r>
            <a:r>
              <a:rPr lang="cs-CZ" b="1" dirty="0">
                <a:latin typeface="Times New Roman" panose="02020603050405020304" pitchFamily="18" charset="0"/>
                <a:cs typeface="Times New Roman" panose="02020603050405020304" pitchFamily="18" charset="0"/>
              </a:rPr>
              <a:t>hlavní a vedlejší aktivity projektu je předmětem kontroly CRR</a:t>
            </a:r>
            <a:r>
              <a:rPr lang="cs-CZ" dirty="0">
                <a:latin typeface="Times New Roman" panose="02020603050405020304" pitchFamily="18" charset="0"/>
                <a:cs typeface="Times New Roman" panose="02020603050405020304" pitchFamily="18" charset="0"/>
              </a:rPr>
              <a:t> při závěrečném ověření způsobilosti projektu.</a:t>
            </a:r>
          </a:p>
          <a:p>
            <a:endParaRPr lang="cs-CZ" dirty="0"/>
          </a:p>
        </p:txBody>
      </p:sp>
      <p:pic>
        <p:nvPicPr>
          <p:cNvPr id="4" name="Picture 4" descr="http://www.serviso.cz/serviso/pictures/originals/p-n14980532271-eu.png">
            <a:extLst>
              <a:ext uri="{FF2B5EF4-FFF2-40B4-BE49-F238E27FC236}">
                <a16:creationId xmlns:a16="http://schemas.microsoft.com/office/drawing/2014/main" id="{A077B0D2-D93C-4065-95AD-1B909395DB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5F48BDA8-D17C-4CCA-8B4B-7F55EC325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398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7F7D01F4-51BF-4BDE-95BB-B01B1EB76ECD}"/>
              </a:ext>
            </a:extLst>
          </p:cNvPr>
          <p:cNvSpPr>
            <a:spLocks noGrp="1"/>
          </p:cNvSpPr>
          <p:nvPr>
            <p:ph idx="1"/>
          </p:nvPr>
        </p:nvSpPr>
        <p:spPr>
          <a:xfrm>
            <a:off x="736590" y="1169322"/>
            <a:ext cx="10515600" cy="5296792"/>
          </a:xfrm>
        </p:spPr>
        <p:txBody>
          <a:bodyPr>
            <a:normAutofit fontScale="85000" lnSpcReduction="10000"/>
          </a:bodyPr>
          <a:lstStyle/>
          <a:p>
            <a:pPr marL="0" indent="0" algn="just">
              <a:spcAft>
                <a:spcPts val="0"/>
              </a:spcAft>
              <a:buNone/>
            </a:pPr>
            <a:r>
              <a:rPr lang="cs-CZ"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Oprávnění žadatelé:</a:t>
            </a:r>
            <a:r>
              <a:rPr lang="cs-CZ"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spcAft>
                <a:spcPts val="0"/>
              </a:spcAft>
              <a:buNone/>
            </a:pPr>
            <a:endParaRPr lang="cs-CZ"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obce                                                                                                                                                                                          </a:t>
            </a:r>
          </a:p>
          <a:p>
            <a:pPr>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nestátní neziskové organizace                                                                                                                                       </a:t>
            </a:r>
          </a:p>
          <a:p>
            <a:pPr>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církve                                                                                                                                                                                             </a:t>
            </a:r>
          </a:p>
          <a:p>
            <a:pPr>
              <a:buFont typeface="Wingdings" panose="05000000000000000000" pitchFamily="2" charset="2"/>
              <a:buChar char="ü"/>
            </a:pPr>
            <a:r>
              <a:rPr lang="cs-CZ" dirty="0">
                <a:latin typeface="Times New Roman" panose="02020603050405020304" pitchFamily="18" charset="0"/>
                <a:cs typeface="Times New Roman" panose="02020603050405020304" pitchFamily="18" charset="0"/>
              </a:rPr>
              <a:t>Církevní organizace</a:t>
            </a:r>
          </a:p>
          <a:p>
            <a:pPr marL="0" indent="0">
              <a:buNone/>
            </a:pPr>
            <a:endParaRPr lang="cs-CZ" dirty="0">
              <a:latin typeface="Times New Roman" panose="02020603050405020304" pitchFamily="18" charset="0"/>
              <a:cs typeface="Times New Roman" panose="02020603050405020304" pitchFamily="18" charset="0"/>
            </a:endParaRPr>
          </a:p>
          <a:p>
            <a:pPr marL="0" indent="0">
              <a:buNone/>
            </a:pPr>
            <a:r>
              <a:rPr lang="cs-CZ" b="1" dirty="0">
                <a:latin typeface="Times New Roman" panose="02020603050405020304" pitchFamily="18" charset="0"/>
                <a:cs typeface="Times New Roman" panose="02020603050405020304" pitchFamily="18" charset="0"/>
              </a:rPr>
              <a:t>Nestátní neziskové organizace, církve a církevní organizace musí vykonávat po dobu udržitelnosti činnost v jedné z oblastí: </a:t>
            </a:r>
          </a:p>
          <a:p>
            <a:r>
              <a:rPr lang="cs-CZ" i="1" dirty="0">
                <a:latin typeface="Times New Roman" panose="02020603050405020304" pitchFamily="18" charset="0"/>
                <a:cs typeface="Times New Roman" panose="02020603050405020304" pitchFamily="18" charset="0"/>
              </a:rPr>
              <a:t>Podpora nebo ochrana osob se zdravotním postižením a znevýhodněných osob</a:t>
            </a:r>
          </a:p>
          <a:p>
            <a:r>
              <a:rPr lang="cs-CZ" i="1" dirty="0">
                <a:latin typeface="Times New Roman" panose="02020603050405020304" pitchFamily="18" charset="0"/>
                <a:cs typeface="Times New Roman" panose="02020603050405020304" pitchFamily="18" charset="0"/>
              </a:rPr>
              <a:t>Sociální služby</a:t>
            </a:r>
          </a:p>
          <a:p>
            <a:r>
              <a:rPr lang="cs-CZ" i="1" dirty="0">
                <a:latin typeface="Times New Roman" panose="02020603050405020304" pitchFamily="18" charset="0"/>
                <a:cs typeface="Times New Roman" panose="02020603050405020304" pitchFamily="18" charset="0"/>
              </a:rPr>
              <a:t>Aktivity sociálního začleňování</a:t>
            </a:r>
          </a:p>
          <a:p>
            <a:pPr marL="0" indent="0">
              <a:buNone/>
            </a:pPr>
            <a:r>
              <a:rPr lang="cs-CZ" dirty="0">
                <a:latin typeface="Times New Roman" panose="02020603050405020304" pitchFamily="18" charset="0"/>
                <a:cs typeface="Times New Roman" panose="02020603050405020304" pitchFamily="18" charset="0"/>
              </a:rPr>
              <a:t>Hlavním účelem jejich činností není vytváření zisku.</a:t>
            </a:r>
          </a:p>
          <a:p>
            <a:pPr>
              <a:buFont typeface="Wingdings" panose="05000000000000000000" pitchFamily="2" charset="2"/>
              <a:buChar char="ü"/>
            </a:pPr>
            <a:endParaRPr lang="cs-CZ" dirty="0">
              <a:latin typeface="Times New Roman" panose="02020603050405020304" pitchFamily="18" charset="0"/>
              <a:cs typeface="Times New Roman" panose="02020603050405020304" pitchFamily="18" charset="0"/>
            </a:endParaRPr>
          </a:p>
        </p:txBody>
      </p:sp>
      <p:pic>
        <p:nvPicPr>
          <p:cNvPr id="4" name="Picture 4" descr="http://www.serviso.cz/serviso/pictures/originals/p-n14980532271-eu.png">
            <a:extLst>
              <a:ext uri="{FF2B5EF4-FFF2-40B4-BE49-F238E27FC236}">
                <a16:creationId xmlns:a16="http://schemas.microsoft.com/office/drawing/2014/main" id="{071D63D8-3278-4528-B448-EA836D6B84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470B1A22-D787-413C-AC34-2FEE14A57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011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C3273-D22E-46F9-80A0-FF04F84F8EE6}"/>
              </a:ext>
            </a:extLst>
          </p:cNvPr>
          <p:cNvSpPr>
            <a:spLocks noGrp="1"/>
          </p:cNvSpPr>
          <p:nvPr>
            <p:ph type="title"/>
          </p:nvPr>
        </p:nvSpPr>
        <p:spPr>
          <a:xfrm>
            <a:off x="838200" y="1058426"/>
            <a:ext cx="10515600" cy="489069"/>
          </a:xfrm>
        </p:spPr>
        <p:txBody>
          <a:bodyPr>
            <a:normAutofit/>
          </a:bodyPr>
          <a:lstStyle/>
          <a:p>
            <a:r>
              <a:rPr lang="cs-CZ" sz="2400"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Povinné přílohy žádosti:</a:t>
            </a:r>
            <a:r>
              <a:rPr lang="cs-CZ" sz="24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cs-CZ" b="1" dirty="0">
              <a:solidFill>
                <a:schemeClr val="accent1">
                  <a:lumMod val="75000"/>
                </a:schemeClr>
              </a:solidFill>
              <a:effectLst>
                <a:outerShdw blurRad="38100" dist="38100" dir="2700000" algn="tl">
                  <a:srgbClr val="000000">
                    <a:alpha val="43137"/>
                  </a:srgbClr>
                </a:outerShdw>
              </a:effectLst>
            </a:endParaRPr>
          </a:p>
        </p:txBody>
      </p:sp>
      <p:pic>
        <p:nvPicPr>
          <p:cNvPr id="4" name="Picture 4" descr="http://www.serviso.cz/serviso/pictures/originals/p-n14980532271-eu.png">
            <a:extLst>
              <a:ext uri="{FF2B5EF4-FFF2-40B4-BE49-F238E27FC236}">
                <a16:creationId xmlns:a16="http://schemas.microsoft.com/office/drawing/2014/main" id="{5625EE77-A94E-45B9-B6D7-35549F2BC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B6A027DB-B638-4EF6-9215-83BB3290C0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C8AB3728-0D2A-4E10-A657-3C1F8DC3C56F}"/>
              </a:ext>
            </a:extLst>
          </p:cNvPr>
          <p:cNvPicPr>
            <a:picLocks noChangeAspect="1"/>
          </p:cNvPicPr>
          <p:nvPr/>
        </p:nvPicPr>
        <p:blipFill>
          <a:blip r:embed="rId4"/>
          <a:stretch>
            <a:fillRect/>
          </a:stretch>
        </p:blipFill>
        <p:spPr>
          <a:xfrm>
            <a:off x="3366650" y="2053817"/>
            <a:ext cx="5324475" cy="4210050"/>
          </a:xfrm>
          <a:prstGeom prst="rect">
            <a:avLst/>
          </a:prstGeom>
        </p:spPr>
      </p:pic>
    </p:spTree>
    <p:extLst>
      <p:ext uri="{BB962C8B-B14F-4D97-AF65-F5344CB8AC3E}">
        <p14:creationId xmlns:p14="http://schemas.microsoft.com/office/powerpoint/2010/main" val="3637408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57349155-83C2-4F88-B150-6AA2C7C9DC46}"/>
              </a:ext>
            </a:extLst>
          </p:cNvPr>
          <p:cNvSpPr>
            <a:spLocks noGrp="1"/>
          </p:cNvSpPr>
          <p:nvPr>
            <p:ph idx="1"/>
          </p:nvPr>
        </p:nvSpPr>
        <p:spPr>
          <a:xfrm>
            <a:off x="838200" y="1334278"/>
            <a:ext cx="10515600" cy="5192357"/>
          </a:xfrm>
        </p:spPr>
        <p:txBody>
          <a:bodyPr numCol="2">
            <a:normAutofit fontScale="47500" lnSpcReduction="20000"/>
          </a:bodyPr>
          <a:lstStyle/>
          <a:p>
            <a:pPr marL="0" indent="0">
              <a:buNone/>
            </a:pPr>
            <a:r>
              <a:rPr lang="cs-CZ"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Cílové skupiny: Osoby v bytové nouzi</a:t>
            </a:r>
          </a:p>
          <a:p>
            <a:r>
              <a:rPr lang="cs-CZ" dirty="0">
                <a:latin typeface="Times New Roman" panose="02020603050405020304" pitchFamily="18" charset="0"/>
                <a:cs typeface="Times New Roman" panose="02020603050405020304" pitchFamily="18" charset="0"/>
              </a:rPr>
              <a:t>osoby spící venku (např. ulice, pod mostem, nádraží, letiště, veřejné dopravní prostředky, kanály, jeskyně, odstavené vagony, stany, garáže, prádelny, sklepy a půdy domů, vraky aut),</a:t>
            </a:r>
          </a:p>
          <a:p>
            <a:r>
              <a:rPr lang="cs-CZ" dirty="0">
                <a:latin typeface="Times New Roman" panose="02020603050405020304" pitchFamily="18" charset="0"/>
                <a:cs typeface="Times New Roman" panose="02020603050405020304" pitchFamily="18" charset="0"/>
              </a:rPr>
              <a:t>osoby v nízkoprahové noclehárně,</a:t>
            </a:r>
          </a:p>
          <a:p>
            <a:r>
              <a:rPr lang="cs-CZ" dirty="0">
                <a:latin typeface="Times New Roman" panose="02020603050405020304" pitchFamily="18" charset="0"/>
                <a:cs typeface="Times New Roman" panose="02020603050405020304" pitchFamily="18" charset="0"/>
              </a:rPr>
              <a:t>osoby sezonně užívající k přenocování prostory zařízení bez lůžek,</a:t>
            </a:r>
          </a:p>
          <a:p>
            <a:r>
              <a:rPr lang="cs-CZ" dirty="0">
                <a:latin typeface="Times New Roman" panose="02020603050405020304" pitchFamily="18" charset="0"/>
                <a:cs typeface="Times New Roman" panose="02020603050405020304" pitchFamily="18" charset="0"/>
              </a:rPr>
              <a:t>muži a ženy v azylovém domě,</a:t>
            </a:r>
          </a:p>
          <a:p>
            <a:r>
              <a:rPr lang="cs-CZ" dirty="0">
                <a:latin typeface="Times New Roman" panose="02020603050405020304" pitchFamily="18" charset="0"/>
                <a:cs typeface="Times New Roman" panose="02020603050405020304" pitchFamily="18" charset="0"/>
              </a:rPr>
              <a:t>matky nebo otcové s dětmi v azylovém domě,</a:t>
            </a:r>
          </a:p>
          <a:p>
            <a:r>
              <a:rPr lang="cs-CZ" dirty="0">
                <a:latin typeface="Times New Roman" panose="02020603050405020304" pitchFamily="18" charset="0"/>
                <a:cs typeface="Times New Roman" panose="02020603050405020304" pitchFamily="18" charset="0"/>
              </a:rPr>
              <a:t>úplné rodiny v azylovém domě,</a:t>
            </a:r>
          </a:p>
          <a:p>
            <a:r>
              <a:rPr lang="cs-CZ" dirty="0">
                <a:latin typeface="Times New Roman" panose="02020603050405020304" pitchFamily="18" charset="0"/>
                <a:cs typeface="Times New Roman" panose="02020603050405020304" pitchFamily="18" charset="0"/>
              </a:rPr>
              <a:t>osoby v domě na půli cesty,</a:t>
            </a:r>
          </a:p>
          <a:p>
            <a:r>
              <a:rPr lang="cs-CZ" dirty="0">
                <a:latin typeface="Times New Roman" panose="02020603050405020304" pitchFamily="18" charset="0"/>
                <a:cs typeface="Times New Roman" panose="02020603050405020304" pitchFamily="18" charset="0"/>
              </a:rPr>
              <a:t>osoby ve veřejné komerční ubytovně (nemají jinou možnost bydlení),</a:t>
            </a:r>
          </a:p>
          <a:p>
            <a:r>
              <a:rPr lang="cs-CZ" dirty="0">
                <a:latin typeface="Times New Roman" panose="02020603050405020304" pitchFamily="18" charset="0"/>
                <a:cs typeface="Times New Roman" panose="02020603050405020304" pitchFamily="18" charset="0"/>
              </a:rPr>
              <a:t>osoby bez přístřeší po vystěhování z bytu,</a:t>
            </a:r>
          </a:p>
          <a:p>
            <a:r>
              <a:rPr lang="cs-CZ" dirty="0">
                <a:latin typeface="Times New Roman" panose="02020603050405020304" pitchFamily="18" charset="0"/>
                <a:cs typeface="Times New Roman" panose="02020603050405020304" pitchFamily="18" charset="0"/>
              </a:rPr>
              <a:t>žadatelé o azyl v azylových zařízeních,</a:t>
            </a:r>
          </a:p>
          <a:p>
            <a:r>
              <a:rPr lang="cs-CZ" dirty="0">
                <a:latin typeface="Times New Roman" panose="02020603050405020304" pitchFamily="18" charset="0"/>
                <a:cs typeface="Times New Roman" panose="02020603050405020304" pitchFamily="18" charset="0"/>
              </a:rPr>
              <a:t>osoby po opuštění věznice,</a:t>
            </a:r>
          </a:p>
          <a:p>
            <a:r>
              <a:rPr lang="cs-CZ" dirty="0">
                <a:latin typeface="Times New Roman" panose="02020603050405020304" pitchFamily="18" charset="0"/>
                <a:cs typeface="Times New Roman" panose="02020603050405020304" pitchFamily="18" charset="0"/>
              </a:rPr>
              <a:t>osoby před opuštěním zdravotnického zařízení,</a:t>
            </a:r>
          </a:p>
          <a:p>
            <a:r>
              <a:rPr lang="cs-CZ" dirty="0">
                <a:latin typeface="Times New Roman" panose="02020603050405020304" pitchFamily="18" charset="0"/>
                <a:cs typeface="Times New Roman" panose="02020603050405020304" pitchFamily="18" charset="0"/>
              </a:rPr>
              <a:t>osoby po opuštění dětské instituce či pěstounské péče,</a:t>
            </a:r>
          </a:p>
          <a:p>
            <a:r>
              <a:rPr lang="cs-CZ" dirty="0">
                <a:latin typeface="Times New Roman" panose="02020603050405020304" pitchFamily="18" charset="0"/>
                <a:cs typeface="Times New Roman" panose="02020603050405020304" pitchFamily="18" charset="0"/>
              </a:rPr>
              <a:t>muži a ženy v seniorském věku,</a:t>
            </a:r>
          </a:p>
          <a:p>
            <a:r>
              <a:rPr lang="cs-CZ" dirty="0">
                <a:latin typeface="Times New Roman" panose="02020603050405020304" pitchFamily="18" charset="0"/>
                <a:cs typeface="Times New Roman" panose="02020603050405020304" pitchFamily="18" charset="0"/>
              </a:rPr>
              <a:t>invalidé dlouhodobě ubytovaní v azylovém domě,</a:t>
            </a:r>
          </a:p>
          <a:p>
            <a:r>
              <a:rPr lang="cs-CZ" dirty="0">
                <a:latin typeface="Times New Roman" panose="02020603050405020304" pitchFamily="18" charset="0"/>
                <a:cs typeface="Times New Roman" panose="02020603050405020304" pitchFamily="18" charset="0"/>
              </a:rPr>
              <a:t>osoby přechodně bydlící u příbuzných nebo přátel (nemají jinou možnost bydlení),</a:t>
            </a:r>
          </a:p>
          <a:p>
            <a:r>
              <a:rPr lang="cs-CZ" dirty="0">
                <a:latin typeface="Times New Roman" panose="02020603050405020304" pitchFamily="18" charset="0"/>
                <a:cs typeface="Times New Roman" panose="02020603050405020304" pitchFamily="18" charset="0"/>
              </a:rPr>
              <a:t>osoby bydlící v bytě bez právního důvodu,</a:t>
            </a:r>
          </a:p>
          <a:p>
            <a:r>
              <a:rPr lang="cs-CZ" dirty="0">
                <a:latin typeface="Times New Roman" panose="02020603050405020304" pitchFamily="18" charset="0"/>
                <a:cs typeface="Times New Roman" panose="02020603050405020304" pitchFamily="18" charset="0"/>
              </a:rPr>
              <a:t>osoby v nezákonně obsazené budově,</a:t>
            </a:r>
          </a:p>
          <a:p>
            <a:r>
              <a:rPr lang="cs-CZ" dirty="0">
                <a:latin typeface="Times New Roman" panose="02020603050405020304" pitchFamily="18" charset="0"/>
                <a:cs typeface="Times New Roman" panose="02020603050405020304" pitchFamily="18" charset="0"/>
              </a:rPr>
              <a:t>osoby na nezákonně obsazeném pozemku (zahrádkářské kolonie, zemnice),</a:t>
            </a:r>
          </a:p>
          <a:p>
            <a:r>
              <a:rPr lang="cs-CZ" dirty="0">
                <a:latin typeface="Times New Roman" panose="02020603050405020304" pitchFamily="18" charset="0"/>
                <a:cs typeface="Times New Roman" panose="02020603050405020304" pitchFamily="18" charset="0"/>
              </a:rPr>
              <a:t>osoby, které dostaly výpověď z nájemního bytu,</a:t>
            </a:r>
          </a:p>
          <a:p>
            <a:r>
              <a:rPr lang="cs-CZ" dirty="0">
                <a:latin typeface="Times New Roman" panose="02020603050405020304" pitchFamily="18" charset="0"/>
                <a:cs typeface="Times New Roman" panose="02020603050405020304" pitchFamily="18" charset="0"/>
              </a:rPr>
              <a:t>osoby žijící v mobilním obydlí, např. maringotka, karavan, hausbót (nemají jinou možnost bydlení),</a:t>
            </a:r>
          </a:p>
          <a:p>
            <a:r>
              <a:rPr lang="cs-CZ" dirty="0">
                <a:latin typeface="Times New Roman" panose="02020603050405020304" pitchFamily="18" charset="0"/>
                <a:cs typeface="Times New Roman" panose="02020603050405020304" pitchFamily="18" charset="0"/>
              </a:rPr>
              <a:t>osoby žijící v budově, která není určena k bydlení, </a:t>
            </a:r>
            <a:r>
              <a:rPr lang="cs-CZ" dirty="0" err="1">
                <a:latin typeface="Times New Roman" panose="02020603050405020304" pitchFamily="18" charset="0"/>
                <a:cs typeface="Times New Roman" panose="02020603050405020304" pitchFamily="18" charset="0"/>
              </a:rPr>
              <a:t>např.osoby</a:t>
            </a:r>
            <a:r>
              <a:rPr lang="cs-CZ" dirty="0">
                <a:latin typeface="Times New Roman" panose="02020603050405020304" pitchFamily="18" charset="0"/>
                <a:cs typeface="Times New Roman" panose="02020603050405020304" pitchFamily="18" charset="0"/>
              </a:rPr>
              <a:t> žijící na pracovišti, v zahradních chatkách se souhlasem majitele,</a:t>
            </a:r>
          </a:p>
          <a:p>
            <a:r>
              <a:rPr lang="cs-CZ" dirty="0">
                <a:latin typeface="Times New Roman" panose="02020603050405020304" pitchFamily="18" charset="0"/>
                <a:cs typeface="Times New Roman" panose="02020603050405020304" pitchFamily="18" charset="0"/>
              </a:rPr>
              <a:t>osoby žijící v provizorních stavbách nebo v budovách bez kolaudace pro účely bydlení,</a:t>
            </a:r>
          </a:p>
          <a:p>
            <a:r>
              <a:rPr lang="cs-CZ" dirty="0">
                <a:latin typeface="Times New Roman" panose="02020603050405020304" pitchFamily="18" charset="0"/>
                <a:cs typeface="Times New Roman" panose="02020603050405020304" pitchFamily="18" charset="0"/>
              </a:rPr>
              <a:t>osoby žijící v nevhodném objektu – obydlí se stalo nezpůsobilým k obývání (dříve mohlo být obyvatelné).</a:t>
            </a:r>
          </a:p>
          <a:p>
            <a:endParaRPr lang="cs-CZ" dirty="0">
              <a:latin typeface="Times New Roman" panose="02020603050405020304" pitchFamily="18" charset="0"/>
              <a:cs typeface="Times New Roman" panose="02020603050405020304" pitchFamily="18" charset="0"/>
            </a:endParaRPr>
          </a:p>
          <a:p>
            <a:pPr marL="0" indent="0">
              <a:buNone/>
            </a:pPr>
            <a:r>
              <a:rPr lang="cs-CZ" dirty="0">
                <a:latin typeface="Times New Roman" panose="02020603050405020304" pitchFamily="18" charset="0"/>
                <a:cs typeface="Times New Roman" panose="02020603050405020304" pitchFamily="18" charset="0"/>
              </a:rPr>
              <a:t>Osobou v bytové nouzi se rozumí osoba v ekonomicky produktivním věku, která </a:t>
            </a:r>
            <a:r>
              <a:rPr lang="cs-CZ" b="1" dirty="0">
                <a:latin typeface="Times New Roman" panose="02020603050405020304" pitchFamily="18" charset="0"/>
                <a:cs typeface="Times New Roman" panose="02020603050405020304" pitchFamily="18" charset="0"/>
              </a:rPr>
              <a:t>nemá uzavřenou nájemní smlouvu, nemá ve vlastnictví ani spoluvlastnictví bytový dům, rodinný dům, byt, dům pro rekreační nebo jiné ubytovací účely</a:t>
            </a:r>
            <a:r>
              <a:rPr lang="cs-CZ" dirty="0">
                <a:latin typeface="Times New Roman" panose="02020603050405020304" pitchFamily="18" charset="0"/>
                <a:cs typeface="Times New Roman" panose="02020603050405020304" pitchFamily="18" charset="0"/>
              </a:rPr>
              <a:t> a zároveň její průměrný čistý měsíční příjem v období 12 kalendářních měsíců před uzavřením nájemní smlouvy nepřesáhl 0,6 násobek průměrné měsíční mzdy. </a:t>
            </a:r>
          </a:p>
        </p:txBody>
      </p:sp>
      <p:pic>
        <p:nvPicPr>
          <p:cNvPr id="4" name="Picture 4" descr="http://www.serviso.cz/serviso/pictures/originals/p-n14980532271-eu.png">
            <a:extLst>
              <a:ext uri="{FF2B5EF4-FFF2-40B4-BE49-F238E27FC236}">
                <a16:creationId xmlns:a16="http://schemas.microsoft.com/office/drawing/2014/main" id="{56A4600B-33F5-4CB4-8463-57CADE58A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70BF00C3-5832-42DD-88A6-DB6EE064A5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745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66CC79BF-7676-451A-B7D4-46E45E88E8EC}"/>
              </a:ext>
            </a:extLst>
          </p:cNvPr>
          <p:cNvSpPr>
            <a:spLocks noGrp="1"/>
          </p:cNvSpPr>
          <p:nvPr>
            <p:ph idx="1"/>
          </p:nvPr>
        </p:nvSpPr>
        <p:spPr>
          <a:xfrm>
            <a:off x="427839" y="1073746"/>
            <a:ext cx="10900794" cy="5645791"/>
          </a:xfrm>
        </p:spPr>
        <p:txBody>
          <a:bodyPr>
            <a:normAutofit/>
          </a:bodyPr>
          <a:lstStyle/>
          <a:p>
            <a:pPr marL="0" indent="0">
              <a:buNone/>
            </a:pPr>
            <a:r>
              <a:rPr lang="cs-CZ"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Hlavní podporované aktivity (min. 85% CZV)</a:t>
            </a:r>
          </a:p>
          <a:p>
            <a:pPr marL="0" indent="0">
              <a:buNone/>
            </a:pPr>
            <a:endParaRPr lang="cs-CZ" b="1" u="sng"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cs-CZ" dirty="0"/>
              <a:t>Nákup objektů, domů, bytů a pozemků, </a:t>
            </a:r>
          </a:p>
          <a:p>
            <a:r>
              <a:rPr lang="cs-CZ" dirty="0"/>
              <a:t>výstavba nových sociálních bytů, </a:t>
            </a:r>
          </a:p>
          <a:p>
            <a:r>
              <a:rPr lang="cs-CZ" dirty="0"/>
              <a:t>nákup a dostavba nedokončených staveb, </a:t>
            </a:r>
          </a:p>
          <a:p>
            <a:r>
              <a:rPr lang="cs-CZ" dirty="0"/>
              <a:t>rekonstrukce a úpravy objektu, domu nebo bytu, </a:t>
            </a:r>
          </a:p>
          <a:p>
            <a:r>
              <a:rPr lang="cs-CZ" dirty="0"/>
              <a:t>rekonstrukce a úpravy společných prostor objektu nebo bytového domu, </a:t>
            </a:r>
          </a:p>
          <a:p>
            <a:r>
              <a:rPr lang="cs-CZ" dirty="0"/>
              <a:t>pořízení základního vybavení bytové jednotky.</a:t>
            </a:r>
            <a:endParaRPr lang="cs-CZ" dirty="0">
              <a:latin typeface="Times New Roman" panose="02020603050405020304" pitchFamily="18" charset="0"/>
              <a:cs typeface="Times New Roman" panose="02020603050405020304" pitchFamily="18" charset="0"/>
            </a:endParaRPr>
          </a:p>
        </p:txBody>
      </p:sp>
      <p:pic>
        <p:nvPicPr>
          <p:cNvPr id="4" name="Picture 4" descr="http://www.serviso.cz/serviso/pictures/originals/p-n14980532271-eu.png">
            <a:extLst>
              <a:ext uri="{FF2B5EF4-FFF2-40B4-BE49-F238E27FC236}">
                <a16:creationId xmlns:a16="http://schemas.microsoft.com/office/drawing/2014/main" id="{4A5FF22F-0F82-435A-8FAC-640C18688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1" y="-20258"/>
            <a:ext cx="6652727" cy="10940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rviso">
            <a:extLst>
              <a:ext uri="{FF2B5EF4-FFF2-40B4-BE49-F238E27FC236}">
                <a16:creationId xmlns:a16="http://schemas.microsoft.com/office/drawing/2014/main" id="{B6585DC2-AA9D-4919-8A67-8A59172F8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774" y="268887"/>
            <a:ext cx="1232226" cy="58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6781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1831</TotalTime>
  <Words>1353</Words>
  <Application>Microsoft Office PowerPoint</Application>
  <PresentationFormat>Širokoúhlá obrazovka</PresentationFormat>
  <Paragraphs>185</Paragraphs>
  <Slides>19</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19</vt:i4>
      </vt:variant>
    </vt:vector>
  </HeadingPairs>
  <TitlesOfParts>
    <vt:vector size="25" baseType="lpstr">
      <vt:lpstr>Arial</vt:lpstr>
      <vt:lpstr>Calibri</vt:lpstr>
      <vt:lpstr>Calibri Light</vt:lpstr>
      <vt:lpstr>Times New Roman</vt:lpstr>
      <vt:lpstr>Wingdings</vt:lpstr>
      <vt:lpstr>Motiv Office</vt:lpstr>
      <vt:lpstr>IROP - Integrovaný regionální operační program</vt:lpstr>
      <vt:lpstr>11. výzva MAS SERVISO-IROP-Zvýšení dostupnosti a kvality bydlení v území</vt:lpstr>
      <vt:lpstr>Prezentace aplikace PowerPoint</vt:lpstr>
      <vt:lpstr>Prezentace aplikace PowerPoint</vt:lpstr>
      <vt:lpstr>Prezentace aplikace PowerPoint</vt:lpstr>
      <vt:lpstr>Prezentace aplikace PowerPoint</vt:lpstr>
      <vt:lpstr>Povinné přílohy žádosti: </vt:lpstr>
      <vt:lpstr>Prezentace aplikace PowerPoint</vt:lpstr>
      <vt:lpstr>Prezentace aplikace PowerPoint</vt:lpstr>
      <vt:lpstr>Vedlejší podporované aktivity – (max. 15% CZV)</vt:lpstr>
      <vt:lpstr>Parametry sociálního bydlení v IROP</vt:lpstr>
      <vt:lpstr>Podmínky pro nakládání se sociálními byty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Beata2</dc:creator>
  <cp:lastModifiedBy>ServisoTr</cp:lastModifiedBy>
  <cp:revision>48</cp:revision>
  <dcterms:created xsi:type="dcterms:W3CDTF">2018-06-13T06:31:48Z</dcterms:created>
  <dcterms:modified xsi:type="dcterms:W3CDTF">2019-09-19T06:33:36Z</dcterms:modified>
</cp:coreProperties>
</file>