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8" r:id="rId11"/>
    <p:sldId id="269" r:id="rId12"/>
    <p:sldId id="264" r:id="rId13"/>
    <p:sldId id="265" r:id="rId14"/>
    <p:sldId id="273" r:id="rId15"/>
    <p:sldId id="274" r:id="rId16"/>
    <p:sldId id="275" r:id="rId17"/>
    <p:sldId id="266" r:id="rId18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E8D0A0-2B81-4B97-BAE5-BFB84CAF0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B0B51F-C98A-4EAB-94C1-4B155356C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7C1174-D2D2-4185-8598-92971C3E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895C9F-31E3-48C4-AEB3-653B017B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A41BE8-B8AA-49EC-A5B6-3149EEAD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48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33B56-A70B-40EB-A03C-9F6D5A6F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9136DCE-78B7-4558-ACFC-99F20CB111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AC14BE-B513-49A5-BD1C-77E3EA8D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AEFB4-A8D2-4ACC-8336-BECC75F3D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5BD49-DF4B-473A-ABD9-0ABC047E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40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901D7BE-4F0C-4D4C-B094-DAAA938E29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6DBB86-8384-4F77-B9D0-92A091E19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2358A0-2681-4062-BC96-1D596B70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2A3522-8256-4DE4-86E8-112AD496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0DE8CF-802E-4998-9D83-5EF5786F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963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A22AF7-2CFD-429A-8122-BDCFE2DEE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742F21-1CED-4534-8657-1C5423C0F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C859BF-A8F7-441D-A775-0A1235134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43130-7231-40CD-8332-72CAFF49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D4605A-9191-4D5D-86E3-81E2EED83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43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4EEAA-6609-4F75-9C21-849F2931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FE7C8A-443A-4C39-9E80-F165796A4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E5FD4A-F7AB-48E9-A5BD-32D3B6035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A162F3-D509-46D5-819A-277A0975D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338778-6AF4-460A-969E-C2064FD9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36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CDB6F-690C-4D57-964E-8778E491A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33976A-8C68-4711-8041-CF33CA154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02D5029-635E-4DA4-AF67-D6FFC6BC9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A71C8D4-26BC-45B2-B0E7-CEC99089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3DE20B-8A19-4274-8EEA-C9654A46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D6BBF3-31EE-4F67-AA11-48CDB1AF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48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6D433-0ABC-4A36-9B63-15714287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5B4765-3B40-431B-A3A9-DEA632AE3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22DC707-56F0-4D6F-80B0-E4EFF9EBF2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D65EC5-D170-4F6E-9684-4B26F83A9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D7FB026-F939-4BD1-9FF7-0F7896BBD2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81C0906-783E-4723-88DD-A16E9D631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FB324F2-8C80-49A2-99C3-4EF922A6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1174605-0EC1-40F9-B8A3-4F467987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35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A2251-CC1E-4973-9416-D5439CCE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D93611E-0D43-4745-B618-B12923D87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22C079-6B6D-40F5-9413-D9D66524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F28A123-F495-4041-A13A-9FA56A4A8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41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497BA57-9315-40A0-81A6-A824DB4D4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16309F9-8604-40BC-873A-2C9C9A38B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83BCA2-C68C-43F6-B7A1-F4FCF28F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634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952267-BA79-4C07-8D12-5B81DBDB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390EAB-C035-4EBB-BC94-82BAE9B44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4E81670-4565-4980-88F6-5E2264E96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354093-F2A6-4B74-BA9A-5F75340FD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465A67-0893-4F8A-BEF3-B69C7D63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D3518F-5800-4BEA-B0BD-EB898ED7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85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EA3D0-263A-4261-A54A-7CE5C81EA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2B0179E-0CEB-4197-8C8B-FCB6E0944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0BEAB4B-A4B1-4FC7-A359-F8C243F07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764DE-5B66-4EF1-BA89-914D3FDF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804EEA-5AB5-46D4-8ABF-22025E4C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BFC574-FFE5-4A1D-B822-003FB6C7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58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3F3D48-FCC6-40AA-A310-88ED7C7D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F8CC260-4CA5-4FAE-B5D3-A2754A7D4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A99A1C-4982-4853-A4B3-0D196C6BA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C2AD-3139-4974-B895-466CE38309F8}" type="datetimeFigureOut">
              <a:rPr lang="cs-CZ" smtClean="0"/>
              <a:t>19.09.2019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1BD116-B538-4FAB-82A7-8F8541B48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CDA1B2-D7AC-4DD8-B7D7-AA675E14A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3101-2C06-47A1-96AF-4A32B1767B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4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iso.cz/serviso/index.php?page=article&amp;alias=2-vyzva-irop&amp;pagelist=0&amp;id=79&amp;itemid=34" TargetMode="External"/><Relationship Id="rId2" Type="http://schemas.openxmlformats.org/officeDocument/2006/relationships/hyperlink" Target="http://www.serviso.cz/servis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sf.cz/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hyperlink" Target="http://www.dotaceeu.cz/cs/Jak-na-projekt/Elektronicka-zadost/Edukacni-vide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iso.cz/serviso/index.php?page=article&amp;alias=7-vyzva-irop&amp;pagelist=0&amp;id=108&amp;itemid=34" TargetMode="External"/><Relationship Id="rId2" Type="http://schemas.openxmlformats.org/officeDocument/2006/relationships/hyperlink" Target="http://www.irop.mmr.cz/cs/Vyzvy/Seznam/Vyzva-c-53-Udrzitelna-doprava-integrovane-projekt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67B0E9-0833-43EE-8539-A84B887C5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1664"/>
            <a:ext cx="9144000" cy="689921"/>
          </a:xfrm>
        </p:spPr>
        <p:txBody>
          <a:bodyPr>
            <a:normAutofit fontScale="90000"/>
          </a:bodyPr>
          <a:lstStyle/>
          <a:p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IROP - Integrovaný regionální operační</a:t>
            </a:r>
            <a:r>
              <a:rPr lang="cs-CZ" sz="49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36BEA8C-39FF-416C-9463-97A5764E2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841585"/>
            <a:ext cx="9144000" cy="4526894"/>
          </a:xfrm>
        </p:spPr>
        <p:txBody>
          <a:bodyPr>
            <a:normAutofit lnSpcReduction="10000"/>
          </a:bodyPr>
          <a:lstStyle/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Seminář pro žadatele</a:t>
            </a:r>
          </a:p>
          <a:p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 rámci vyhlášené 7.výzvy MAS SERVISO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Termín konání:</a:t>
            </a: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19. 09. 2019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Čas zahájení: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09:00 hodin</a:t>
            </a:r>
          </a:p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konání: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Obecní úřad Třebívlice, Komenského náměstí 17, 411 15 Třebívlice (zasedací místnost)</a:t>
            </a:r>
          </a:p>
          <a:p>
            <a:endParaRPr lang="cs-CZ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1026" name="Picture 2" descr="Serviso">
            <a:extLst>
              <a:ext uri="{FF2B5EF4-FFF2-40B4-BE49-F238E27FC236}">
                <a16:creationId xmlns:a16="http://schemas.microsoft.com/office/drawing/2014/main" id="{3EEF4F7B-4517-4481-BD61-49C94382D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BE918C3-A556-4CC3-A080-18B859371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433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93B4BB-3CE3-4C60-848A-91189D829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135"/>
            <a:ext cx="10515600" cy="1009553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Cyklodoprava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vždy ve vazbě na dopravu do zaměstnání, škol a za službami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E90B08-52D6-4C4C-B96A-5887CF147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614122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rekonstrukce, modernizace a výstavba samostatných stezek pro cyklisty nebo stezek pro cyklisty a chodce se společným nebo odděleným provozem s dopravním značením C8a,b, C9a,b nebo C10a,b,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rekonstrukce, modernizace a výstavba jízdních pruhů pro cyklisty nebo společných pásů pro cyklisty a chodce v přidruženém prostoru silnic a místních komunikací s dopravním označením C8a,b, C9a,b nebo C10a,b,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úprava a realizace liniových opatření pro cyklisty v hlavním dopravním prostoru silnic a místních komunikací v podobě vyhrazených jízdních pruhů pro cyklisty, piktogramových koridorů pro cyklisty nebo vyhrazených jízdních pruhů pro autobusy a jízdní kola,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budování doprovodné infrastruktury pro cyklisty (stojany, odpočívadla, atd.) možné vždy při současné rekonstrukci nebo výstavbě komunikace pro cyklisty nebo liniového opatření pro cyklisty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846714D1-90D5-4126-96F9-FE5DB10E8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878" y="4696039"/>
            <a:ext cx="5386151" cy="2081969"/>
          </a:xfrm>
          <a:prstGeom prst="rect">
            <a:avLst/>
          </a:prstGeom>
        </p:spPr>
      </p:pic>
      <p:pic>
        <p:nvPicPr>
          <p:cNvPr id="32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032829C7-82F3-4DC1-8471-216F25C57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69" y="-105573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Serviso">
            <a:extLst>
              <a:ext uri="{FF2B5EF4-FFF2-40B4-BE49-F238E27FC236}">
                <a16:creationId xmlns:a16="http://schemas.microsoft.com/office/drawing/2014/main" id="{97E167CE-4498-46E2-980B-63B7673E4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219" y="154702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405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CFA3E2-6E79-49A8-AE94-9B383B3E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5577"/>
            <a:ext cx="10515600" cy="57546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Způsobilé výdaje - 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hlavní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aktivity (min.85%)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na realizaci samostatných stezek pro cyklisty, stezek pro cyklisty a chodce, jízdních pruhů pro cyklisty nebo společných pásů pro cyklisty a chodce v přidruženém prostoru silnic a místních komunikací včetně všech konstrukčních vrstev a opatření pro osoby s omezenou schopností pohybu a orientace,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související s komunikací pro cyklisty (stojany na kola, podchody, lávky, opěrné zdi, dopravní značení, světelné signalizační zařízení, vegetační úpravy, veřejné osvětlení, bezpečnostní opatření apod.)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související výdaje (příprava staveniště, demolice objektů,..)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součástí položkového rozpočtu stavby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Způsobilé výdaje – 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vedlejší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aktivity (max.15%)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související s komunikací pro cyklisty (odpočívadla, připojení sousedních nemovitostí)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na odůvodněné stavbou vyvolané investice (vyvolané přeložky stávajících pozemních komunikací, inženýrských sítí, vodotečí, drážních objektů a oplocení, provizorní komunikace, přechodné dopravní značení,..),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na stavební úpravy a opravy hlavního dopravního prostoru silnic a místních komunikací v části vymezené vodorovným dopravním značením vyhrazených jízdních pruhů pro cyklisty, piktogramových koridorů pro cyklisty a vyhrazených jízdních pruhů pro autobusy a jízdní kola), - musí být součástí položkového rozpočtu stavby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Projektová dokumentace - výdaje na zpracování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Nákup pozemků a staveb - cena pozemku nesmí přesáhnout 10 % celkových způsobilých výdajů projektu, pro stavbu limit neplatí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Zabezpečení výstavby - technický dozor investora, autorský dozor, BOZP,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inženýring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projektu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Služby související s realizací – studie proveditelnosti, zpracování zadávacích podmínek k zadávacím řízením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Povinná publicita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TOTO JE STRUČNÝ VÝTAH, NUTNÉ ŘÍDIT SE SPECIFICKÝMI PRAVIDLY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95B7E2D7-77F3-454B-BA4E-DA6AF4F18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69" y="-105573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2E76609C-0655-408E-BB62-CD1A4DB7C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219" y="154702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727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36918F-7A81-49B6-813C-026153386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12" y="1073746"/>
            <a:ext cx="10515600" cy="5704514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cs-CZ" sz="3200" b="1" u="sng" dirty="0">
                <a:latin typeface="Times New Roman" pitchFamily="18" charset="0"/>
                <a:cs typeface="Times New Roman" pitchFamily="18" charset="0"/>
              </a:rPr>
              <a:t>Indikátory:</a:t>
            </a:r>
          </a:p>
          <a:p>
            <a:pPr marL="0" indent="0" algn="just">
              <a:buNone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7 50 01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- Počet realizací vedoucích ke zvýšení bezpečnosti v dopravě</a:t>
            </a:r>
          </a:p>
          <a:p>
            <a:pPr marL="0" indent="0" algn="just">
              <a:buNone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7 61 00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- Délka nově vybudovaných cyklostezek a cyklotras </a:t>
            </a:r>
          </a:p>
          <a:p>
            <a:pPr marL="0" indent="0" algn="just">
              <a:buNone/>
            </a:pPr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Žadatel je povinen vybrat indikátory, které odpovídají zvolené aktivitě a náplni projektu. Plánovaná hodnota indikátoru je závazná. Výběr indikátorů je součástí podání žádosti v systému MS2014+.</a:t>
            </a:r>
          </a:p>
          <a:p>
            <a:pPr algn="just"/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K indikátoru musí být v žádosti vyplněna tato datová pole: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výchozí hodnota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 (v případě výstupových indikátorů je vždy 0) a datum, ke kterému byla hodnota stanovena</a:t>
            </a:r>
          </a:p>
          <a:p>
            <a:pPr marL="285750" lvl="0" indent="-285750" algn="just">
              <a:buFont typeface="Wingdings" pitchFamily="2" charset="2"/>
              <a:buChar char="ü"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cílová hodnota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, kterou se žadatel v projektu zavazuje dosáhnout a datum, ke kterému ji musí naplnit</a:t>
            </a: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85750" lvl="0" indent="-285750" algn="just">
              <a:buFont typeface="Wingdings" pitchFamily="2" charset="2"/>
              <a:buChar char="ü"/>
            </a:pPr>
            <a:endParaRPr lang="cs-CZ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Nenaplnění či překročení vykazovaného indikátoru k určenému datu jeho naplnění může vést ke krácení nebo nevyplacení dotace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3200" b="1" dirty="0">
                <a:latin typeface="Times New Roman" pitchFamily="18" charset="0"/>
                <a:cs typeface="Times New Roman" pitchFamily="18" charset="0"/>
              </a:rPr>
              <a:t> Jeho neudržení po dobu udržitelnosti může mít charakter porušení rozpočtové kázně s následkem finanční sankce.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Sankce jsou stanoveny v Podmínkách Rozhodnutí, nebo v Podmínkách Stanovení výdajů.</a:t>
            </a:r>
          </a:p>
          <a:p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Vykazovat plnění indikátoru bude příjemce podpory ve Zprávách o realizaci projektu a udržení hodnoty indikátoru ve Zprávách o udržitelnosti projektu v datovém poli dosažená hodnota.</a:t>
            </a:r>
          </a:p>
          <a:p>
            <a:pPr marL="0" indent="0" algn="just">
              <a:buNone/>
            </a:pP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Povinný k výběru a k naplnění pro všechny projekty výzvy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Žadatel v žádosti o podporu vyplňuje cílovou hodnotu a datum, ke kterému se zavazuje ji naplnit. K naplnění cílové hodnoty indikátoru musí dojít nejpozději k datu ukončení realizace projektu.</a:t>
            </a:r>
          </a:p>
          <a:p>
            <a:pPr algn="just"/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i="1" dirty="0">
                <a:latin typeface="Times New Roman" pitchFamily="18" charset="0"/>
                <a:cs typeface="Times New Roman" pitchFamily="18" charset="0"/>
              </a:rPr>
              <a:t>Podrobné informace k jednotlivým indikátorům a závazná pravidla jejich vykazování a výpočtu obsahují metodické listy indikátorů v příloze Specifických pravidel pro žadatele a příjemce dané výzvy IROP (č. 53 / CLLD)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F39B7AA-2185-4208-BC3A-0866A7D5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D01EE0A-7699-4152-85F4-AAF21FCCC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3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904355-C32B-4948-96FF-4B523A0C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738"/>
            <a:ext cx="10515600" cy="522613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Hodnocení a výběr projektů: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Potřebné informace naleznete na webu MAS SERVISO </a:t>
            </a:r>
            <a:r>
              <a:rPr lang="cs-CZ" dirty="0">
                <a:latin typeface="Times New Roman" pitchFamily="18" charset="0"/>
                <a:cs typeface="Times New Roman" pitchFamily="18" charset="0"/>
                <a:hlinkClick r:id="rId2"/>
              </a:rPr>
              <a:t>http://www.serviso.cz/serviso/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kdy jsou u každé vyhlášené výzvy k dispozici potřebné přílohy jak pro problematiku formálního hodnocení a přijatelnosti projektů, tak pro věcné hodnocení projektů.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Proces hodnocení 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FNaP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, věcné hodnocení a výběru projektů pro doporučení k financování zajišťuje MAS SERVISO.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Další část hodnocení projektů – závěrečné ověření způsobilosti projektů provede CRR v souladu s postupem uvedeným v kapitole 3.4 Obecných pravidel.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Žádosti, které nebudou předložené dle pravidel o podání žádosti a v jiných termínech, než uvádí výzva MAS SERVISO / ŘO IROP, nebudou akceptovány.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  <a:hlinkClick r:id="rId3"/>
              </a:rPr>
              <a:t>http://www.serviso.cz/serviso/index.php?page=article&amp;alias=2-vyzva-irop&amp;pagelist=0&amp;id=79&amp;itemid=34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i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606C758-FE2F-4E3A-978B-599782E5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AB7565A-D2AB-48EF-B408-E4F845AF6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654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0ED89B1-0B2E-40A8-B19E-6B38F3DB4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439" y="854194"/>
            <a:ext cx="10629122" cy="852261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projektů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DA466F3-8AC0-47B3-877F-0F708579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6335DAE3-83C9-499A-A6AC-795191DAB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F96059FB-4B24-45E6-83B7-4F2E3F2FF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5452" y="1315297"/>
            <a:ext cx="8639175" cy="527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78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B7FF05C5-D90E-4990-9877-FC110E30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3D2CD8D-5781-41B2-812D-C649C712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E92EB43-9548-4715-9041-E0BFC5363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0971" y="1073746"/>
            <a:ext cx="966787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86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88B6DBD4-5EE6-48F6-A3BE-8221BE161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87F4E78-35F9-4F9E-AD64-087C0D1D7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029CBE7-0652-4261-AB21-3A0D89FEB5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747" y="938169"/>
            <a:ext cx="5420253" cy="577054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3EF2661-D9F5-4F6F-82F6-C561EF10D9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3853" y="938170"/>
            <a:ext cx="5834646" cy="575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6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4DCCEB-57C4-4A22-9259-67C84D333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3746"/>
            <a:ext cx="10515600" cy="561712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marL="0" indent="0" algn="ctr">
              <a:buNone/>
            </a:pPr>
            <a:r>
              <a:rPr lang="cs-CZ" b="1" u="sng" dirty="0">
                <a:latin typeface="Times New Roman" pitchFamily="18" charset="0"/>
                <a:cs typeface="Times New Roman" pitchFamily="18" charset="0"/>
              </a:rPr>
              <a:t>ISKP14+: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Jedná se o on-line aplikaci, pro práci v systému je nutná registrace s platnou e-mailovou adresou a telefonním číslem, před podáním a odesláním žádosti je nutné mít zřízený elektronický podpis, mít zřízenou datovou schránku.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Registrace do systému ISKP14+: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2"/>
              </a:rPr>
              <a:t>https://mseu.mssf.cz/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b="1" dirty="0">
                <a:latin typeface="Times New Roman" pitchFamily="18" charset="0"/>
                <a:cs typeface="Times New Roman" pitchFamily="18" charset="0"/>
              </a:rPr>
              <a:t>Prohlížeč: Internet Explorer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Elektronická žádost: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3"/>
              </a:rPr>
              <a:t>https://www.mssf.cz/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 algn="ctr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Edukační videa: </a:t>
            </a:r>
            <a:r>
              <a:rPr lang="cs-CZ" u="sng" dirty="0">
                <a:latin typeface="Times New Roman" pitchFamily="18" charset="0"/>
                <a:cs typeface="Times New Roman" pitchFamily="18" charset="0"/>
                <a:hlinkClick r:id="rId4"/>
              </a:rPr>
              <a:t>http://www.dotaceeu.cz/cs/Jak-na-projekt/Elektronicka-zadost/Edukacni-videa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DB02799E-4988-4487-BC90-0D203CFE6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DA8077E6-1E80-4AE1-B989-5D381E7DF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3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86D5ED-46A6-4EEC-B576-38994EFC0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4033"/>
            <a:ext cx="10515600" cy="1266738"/>
          </a:xfrm>
        </p:spPr>
        <p:txBody>
          <a:bodyPr>
            <a:noAutofit/>
          </a:bodyPr>
          <a:lstStyle/>
          <a:p>
            <a:pPr algn="ctr"/>
            <a:r>
              <a:rPr lang="cs-CZ" sz="2800" b="1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7.výzva MAS SERVISO-IROP-Bezpečné komunikace pro pěší a cyklisty</a:t>
            </a:r>
            <a:endParaRPr lang="cs-CZ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51BA66-BF05-484A-99BD-B89077C32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9429"/>
            <a:ext cx="10515600" cy="4670538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cs-CZ" sz="2100" b="1" dirty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sz="21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VAZBA NA VÝZVU ŘO IROP Č. 53 „Udržitelná doprava - integrované projekty CLLD“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Představení výzvy: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Číslo výzvy MAS SERVISO: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278/06_16_038/CLLD_16_01_048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zahájení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 05. 2019, 08:00 hod.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Datum a čas ukončení příjmu žádostí o podporu v MS2014+: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 09. 2019, 12:00 hod.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F134EEF3-FD85-457F-91DC-0230465E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A80CA411-3C05-40D5-9AE0-E4C2B3DD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18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0D914D-52CE-41AA-92A4-86F7722F8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168" y="1073746"/>
            <a:ext cx="10847664" cy="53045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cs-CZ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Finanční alokace výzvy: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Celková částka dotace z Evropského fondu pro regionální rozvoj pro výzvu: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31 881 890,00 Kč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a maximální výše celkových způsobilých výdajů projektu: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400 000,00 Kč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Maximální částka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způsobilých výdajů na jeden projekt je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4 000 000,00 Kč </a:t>
            </a:r>
            <a:endParaRPr lang="cs-CZ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Doba udržitelnosti je stanovena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pět let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provedení poslední platby příjemci ze strany ŘO IROP.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BB89F1A-9AA0-4A76-9697-66306ECD1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B73549FB-B5A0-4D41-917B-1A018034D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6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76601064-CACD-40CD-A434-974ED5426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3188"/>
            <a:ext cx="10515600" cy="4972051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Důležité odkazy:</a:t>
            </a:r>
          </a:p>
          <a:p>
            <a:pPr marL="0" indent="0"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Specifická pravidla pro příjemce a žadatele včetně povinných příloh, Obecná pravidla pro žadatele a příjemce včetně povinných příloh: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http://www.irop.mmr.cz/cs/Vyzvy/Seznam/Vyzva-c-53-Udrzitelna-doprava-integrovane-projekty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Výzva MAS SERVISO </a:t>
            </a:r>
            <a:r>
              <a:rPr lang="cs-CZ" dirty="0">
                <a:hlinkClick r:id="rId3"/>
              </a:rPr>
              <a:t>http://www.serviso.cz/serviso/index.php?page=article&amp;alias=7-vyzva-irop&amp;pagelist=0&amp;id=108&amp;itemid=34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Kritéria pro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FNaP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(formální hodnocení a přijatelnost projektu) a věcného hodnocení projektu</a:t>
            </a: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jedné žádosti o podporu nelze kombinovat aktivity „Bezpečnost dopravy“ a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Cyklodoprava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 Jeden žadatel může předložit více žádostí o podporu.</a:t>
            </a:r>
          </a:p>
        </p:txBody>
      </p:sp>
      <p:pic>
        <p:nvPicPr>
          <p:cNvPr id="6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1E498002-FB95-4639-A41D-33E71CBC5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erviso">
            <a:extLst>
              <a:ext uri="{FF2B5EF4-FFF2-40B4-BE49-F238E27FC236}">
                <a16:creationId xmlns:a16="http://schemas.microsoft.com/office/drawing/2014/main" id="{4205A486-3BB7-4BA1-8637-3ECA3B1F3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553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262639-D701-4113-BAAD-BB588FFE1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8017"/>
            <a:ext cx="10515600" cy="563218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Míra podpory:</a:t>
            </a:r>
            <a:endParaRPr lang="cs-CZ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Podíl financování z celkových způsobilých výdajů:		EFRR		95 %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Příjemce		5 % 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hlavní aktivity projektu musí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minimálně 85 % celkových způsobilých výdajů projektu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Hlavní aktivity projektu vedou k naplnění cílů a indikátorů projektu.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vedlejší aktivity projektu může být vynaloženo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maximálně 15 % celkových způsobilých výdajů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projektu.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Způsobilé výdaje:</a:t>
            </a:r>
            <a:endParaRPr lang="cs-CZ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vynaloženy v souladu s cíli programu a specifického cíle 4.1,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přímo souviset s realizací projektu,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vzniknout a být vynaloženy v období od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1. 1. 2016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data ukončení realizace projektu uvedeného v Rozhodnutí/Stanovení výdajů,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 být doloženy průkaznými doklady,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nesmí přesáhnout výši výdajů uvedenou v každé jednotlivé smlouvě, uzavřené s dodavatelem, příp. jejích dodatcích.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Zaměření aktivit výzvy: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Bezpečnost dopravy </a:t>
            </a:r>
          </a:p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Cyklodoprava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Rozložení výdajů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a vedlejší aktivity projektu je předmětem kontroly CRR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závěrečném ověření způsobilosti projektu.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A077B0D2-D93C-4065-95AD-1B909395D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5F48BDA8-D17C-4CCA-8B4B-7F55EC325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39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7D01F4-51BF-4BDE-95BB-B01B1EB76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90" y="1169322"/>
            <a:ext cx="10515600" cy="529679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Oprávnění žadatelé: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dobrovolné svazky obcí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organizace zřizované nebo zakládané obcemi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organizace zřizované nebo zakládané dobrovolnými svazky obcí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Cílová skupina: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obyvatelé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návštěvníci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dojíždějící za prací a službami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uživatelé veřejné dopravy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Místo realizace projektu: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Území MAS SERVISO. Přesah za území MAS je možný (pokračování cyklostezky), ale výdaje za hranicí MAS jsou nezpůsobilé.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071D63D8-3278-4528-B448-EA836D6B8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470B1A22-D787-413C-AC34-2FEE14A57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1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E47A94B-AC45-4053-B51C-DCA09AE84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233" y="1073746"/>
            <a:ext cx="10515600" cy="5648457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Povinné přílohy žádosti: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přílohy jsou specifikovány ve výzvě MAS SERVISO a Specifických pravidlech</a:t>
            </a:r>
            <a:endParaRPr lang="cs-CZ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C514A661-2A15-4E7D-B0DB-21CD5CF66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19C17BA-3089-484E-836A-786E6DE58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3C0F0349-5315-4832-9141-A08950DA7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268670"/>
              </p:ext>
            </p:extLst>
          </p:nvPr>
        </p:nvGraphicFramePr>
        <p:xfrm>
          <a:off x="3189515" y="2167750"/>
          <a:ext cx="4455447" cy="4353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3306">
                  <a:extLst>
                    <a:ext uri="{9D8B030D-6E8A-4147-A177-3AD203B41FA5}">
                      <a16:colId xmlns:a16="http://schemas.microsoft.com/office/drawing/2014/main" val="3512555574"/>
                    </a:ext>
                  </a:extLst>
                </a:gridCol>
                <a:gridCol w="2752141">
                  <a:extLst>
                    <a:ext uri="{9D8B030D-6E8A-4147-A177-3AD203B41FA5}">
                      <a16:colId xmlns:a16="http://schemas.microsoft.com/office/drawing/2014/main" val="3824845358"/>
                    </a:ext>
                  </a:extLst>
                </a:gridCol>
              </a:tblGrid>
              <a:tr h="2015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1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Plná moc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2510507651"/>
                  </a:ext>
                </a:extLst>
              </a:tr>
              <a:tr h="2098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2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Zadávací a výběrová řízení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3723120281"/>
                  </a:ext>
                </a:extLst>
              </a:tr>
              <a:tr h="3106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3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Doklady o právní subjektivitě žadatele - příloha zrušena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677883617"/>
                  </a:ext>
                </a:extLst>
              </a:tr>
              <a:tr h="2098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4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Výpis z rejstříku trestu - příloha zrušena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432923133"/>
                  </a:ext>
                </a:extLst>
              </a:tr>
              <a:tr h="2098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5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Studie proveditelnosti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3786852687"/>
                  </a:ext>
                </a:extLst>
              </a:tr>
              <a:tr h="31904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6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Karta souladu projektu s principy udržitelné mobility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3148977204"/>
                  </a:ext>
                </a:extLst>
              </a:tr>
              <a:tr h="208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7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Čestné prohlášení o skutečném majiteli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4173797712"/>
                  </a:ext>
                </a:extLst>
              </a:tr>
              <a:tr h="3968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8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 dirty="0">
                          <a:effectLst/>
                        </a:rPr>
                        <a:t>Územní rozhodnutí nebo územní souhlas nebo veřejnoprávní smlouva nahrazující uzemní řízení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1459641645"/>
                  </a:ext>
                </a:extLst>
              </a:tr>
              <a:tr h="6380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9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Žádost o stavební povolení nebo ohlášení, případně stavební povolení nebo souhlas s provedením ohlášeného staveního záměru nebo veřejnoprávní smlouva nahrazující stavební povolení 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2975179729"/>
                  </a:ext>
                </a:extLst>
              </a:tr>
              <a:tr h="3358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10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 dirty="0">
                          <a:effectLst/>
                        </a:rPr>
                        <a:t>Projektová dokumentace pro vydání stavebního povolení nebo ohlášení stavby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3820253308"/>
                  </a:ext>
                </a:extLst>
              </a:tr>
              <a:tr h="208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11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Položkový rozpočet stavby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351981841"/>
                  </a:ext>
                </a:extLst>
              </a:tr>
              <a:tr h="208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12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 dirty="0">
                          <a:effectLst/>
                        </a:rPr>
                        <a:t>Doklady k výkupu nemovitosti - příloha zrušena 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1798184570"/>
                  </a:ext>
                </a:extLst>
              </a:tr>
              <a:tr h="208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13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Výpočet čistých jiných peněžních příjmů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1135643791"/>
                  </a:ext>
                </a:extLst>
              </a:tr>
              <a:tr h="20821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14</a:t>
                      </a:r>
                      <a:endParaRPr lang="cs-CZ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000" u="none" strike="noStrike">
                          <a:effectLst/>
                        </a:rPr>
                        <a:t>Smnlouva o spolupráci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extLst>
                  <a:ext uri="{0D108BD9-81ED-4DB2-BD59-A6C34878D82A}">
                    <a16:rowId xmlns:a16="http://schemas.microsoft.com/office/drawing/2014/main" val="787328855"/>
                  </a:ext>
                </a:extLst>
              </a:tr>
              <a:tr h="47856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Bližší specifikace náležitostí u požadovaných příloh žádosti o dotaci je uvedena ve Specifických pravidlech výzvy č. 53 (verze 1.1, platnost od 08.08.2017).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96" marR="8396" marT="839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1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15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F6DC1-9A9C-4933-A64D-303550DC8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587" y="1198661"/>
            <a:ext cx="10515600" cy="5212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Zvyšování bezpečnosti dopravy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Hlavní podporované aktivity: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rekonstrukce, modernizace a výstavba chodníků podél silnic I., II. a III. třídy a místních komunikací, přizpůsobených osobám s omezenou schopností pohybu a orientace, včetně přechodů pro chodce a míst pro přecházení,</a:t>
            </a:r>
          </a:p>
          <a:p>
            <a:pPr lvl="0" fontAlgn="base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rekonstrukce, modernizace a výstavba bezbariérových komunikací pro pěší k zastávkám veřejné hromadné dopravy,</a:t>
            </a:r>
          </a:p>
          <a:p>
            <a:pPr lvl="0" fontAlgn="base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realizace souvisejících prvků zvyšujících bezpečnost železniční, silniční, cyklistické a pěší dopravy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rekonstrukce, modernizace a výstavba podchodů nebo lávek pro chodce přes silnice I., II. a III. třídy, místní komunikace, železniční a tramvajovou dráhu, přizpůsobených osobám s omezenou schopností pohybu a orientace a navazujících na bezbariérové komunikace pro pěší</a:t>
            </a:r>
          </a:p>
          <a:p>
            <a:endParaRPr lang="cs-CZ" dirty="0"/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7FE13F12-4BD8-4DF3-9C7F-980234D6E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1" y="-20258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0BDA4EC0-FA33-4F93-BCD1-D45C86241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774" y="268887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91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CFA3E2-6E79-49A8-AE94-9B383B3E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5577"/>
            <a:ext cx="10515600" cy="57546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Způsobilé výdaje - 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hlavní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aktivity (min.85%)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na realizaci chodníků a pásů pro chodce jako součástí silnice nebo místní komunikace, samostatných chodníků a stezek pro pěší, společných pásů pro cyklisty a chodce v přidruženém prostoru silnic a místních komunikací, stezek pro cyklisty a chodce, včetně všech konstrukčních vrstev a opatření pro osoby s omezenou schopností pohybu a orientace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výdaje na realizaci prvků zvyšujících bezpečnost pěší dopravy (podchody, opěrné zdi, přechody pro chodce, nástupiště zastávek veř. dopravy, souběžné jízdní pruhy a stezky pro cyklisty, dopravní značení, světelné signalizační zařízení, veřejné osvětlení, bezpečnostní opatření apod.)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další související výdaje (příprava staveniště, demolice, rekultivace,...)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Způsobilé výdaje – </a:t>
            </a: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vedlejší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aktivity (max.15%)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související s komunikací pro pěší (přístřešky a čekárny zastávek veř. dopravy, stojany na kola, lavičky, zálivy zastávek)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výdaje na vyvolané investice (vyvolané přeložky stávajících pozemních komunikací, inženýrských sítí, vodotečí, drážních objektů a oplocení, provizorní komunikace, přechodné dopravní značení,..)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Projektová dokumentace - výdaje na zpracování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Nákup pozemků a staveb - nesmí přesáhnout 10 % celkových způsobilých výdajů projektu Zabezpečení výstavby - technický dozor investora, autorský dozor, BOZP,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inženýring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projektu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Služby související s realizací – studie proveditelnosti, zpracování zadávacích podmínek k zadávacím řízením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r>
              <a:rPr lang="cs-CZ" dirty="0"/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TOTO JE STRUČNÝ VÝTAH, NUTNÉ ŘÍDIT SE SPECIFICKÝMI PRAVIDLY</a:t>
            </a:r>
          </a:p>
        </p:txBody>
      </p:sp>
      <p:pic>
        <p:nvPicPr>
          <p:cNvPr id="4" name="Picture 4" descr="http://www.serviso.cz/serviso/pictures/originals/p-n14980532271-eu.png">
            <a:extLst>
              <a:ext uri="{FF2B5EF4-FFF2-40B4-BE49-F238E27FC236}">
                <a16:creationId xmlns:a16="http://schemas.microsoft.com/office/drawing/2014/main" id="{95B7E2D7-77F3-454B-BA4E-DA6AF4F18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69" y="-105573"/>
            <a:ext cx="6652727" cy="10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erviso">
            <a:extLst>
              <a:ext uri="{FF2B5EF4-FFF2-40B4-BE49-F238E27FC236}">
                <a16:creationId xmlns:a16="http://schemas.microsoft.com/office/drawing/2014/main" id="{2E76609C-0655-408E-BB62-CD1A4DB7C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219" y="154702"/>
            <a:ext cx="1232226" cy="5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2972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2571</TotalTime>
  <Words>1235</Words>
  <Application>Microsoft Office PowerPoint</Application>
  <PresentationFormat>Širokoúhlá obrazovka</PresentationFormat>
  <Paragraphs>184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Motiv Office</vt:lpstr>
      <vt:lpstr>IROP - Integrovaný regionální operační program</vt:lpstr>
      <vt:lpstr>7.výzva MAS SERVISO-IROP-Bezpečné komunikace pro pěší a cyklisty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Cyklodoprava– vždy ve vazbě na dopravu do zaměstnání, škol a za službami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Beata2</dc:creator>
  <cp:lastModifiedBy>ServisoTr</cp:lastModifiedBy>
  <cp:revision>43</cp:revision>
  <cp:lastPrinted>2018-09-04T06:53:32Z</cp:lastPrinted>
  <dcterms:created xsi:type="dcterms:W3CDTF">2018-06-13T06:31:48Z</dcterms:created>
  <dcterms:modified xsi:type="dcterms:W3CDTF">2019-09-19T06:32:22Z</dcterms:modified>
</cp:coreProperties>
</file>